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1"/>
  </p:notesMasterIdLst>
  <p:handoutMasterIdLst>
    <p:handoutMasterId r:id="rId32"/>
  </p:handoutMasterIdLst>
  <p:sldIdLst>
    <p:sldId id="256" r:id="rId2"/>
    <p:sldId id="276" r:id="rId3"/>
    <p:sldId id="273" r:id="rId4"/>
    <p:sldId id="275" r:id="rId5"/>
    <p:sldId id="277" r:id="rId6"/>
    <p:sldId id="278" r:id="rId7"/>
    <p:sldId id="279" r:id="rId8"/>
    <p:sldId id="280" r:id="rId9"/>
    <p:sldId id="281" r:id="rId10"/>
    <p:sldId id="300" r:id="rId11"/>
    <p:sldId id="282" r:id="rId12"/>
    <p:sldId id="283" r:id="rId13"/>
    <p:sldId id="285" r:id="rId14"/>
    <p:sldId id="286" r:id="rId15"/>
    <p:sldId id="284" r:id="rId16"/>
    <p:sldId id="287" r:id="rId17"/>
    <p:sldId id="288" r:id="rId18"/>
    <p:sldId id="289" r:id="rId19"/>
    <p:sldId id="290" r:id="rId20"/>
    <p:sldId id="291" r:id="rId21"/>
    <p:sldId id="292" r:id="rId22"/>
    <p:sldId id="293" r:id="rId23"/>
    <p:sldId id="294" r:id="rId24"/>
    <p:sldId id="295" r:id="rId25"/>
    <p:sldId id="296" r:id="rId26"/>
    <p:sldId id="297" r:id="rId27"/>
    <p:sldId id="298" r:id="rId28"/>
    <p:sldId id="299" r:id="rId29"/>
    <p:sldId id="267" r:id="rId30"/>
  </p:sldIdLst>
  <p:sldSz cx="12192000" cy="6858000"/>
  <p:notesSz cx="6669088"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000" autoAdjust="0"/>
    <p:restoredTop sz="79464" autoAdjust="0"/>
  </p:normalViewPr>
  <p:slideViewPr>
    <p:cSldViewPr snapToGrid="0">
      <p:cViewPr varScale="1">
        <p:scale>
          <a:sx n="73" d="100"/>
          <a:sy n="73" d="100"/>
        </p:scale>
        <p:origin x="594"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89938" cy="498055"/>
          </a:xfrm>
          <a:prstGeom prst="rect">
            <a:avLst/>
          </a:prstGeom>
        </p:spPr>
        <p:txBody>
          <a:bodyPr vert="horz" lIns="90846" tIns="45423" rIns="90846" bIns="45423" rtlCol="0"/>
          <a:lstStyle>
            <a:lvl1pPr algn="l">
              <a:defRPr sz="1200"/>
            </a:lvl1pPr>
          </a:lstStyle>
          <a:p>
            <a:endParaRPr lang="en-GB"/>
          </a:p>
        </p:txBody>
      </p:sp>
      <p:sp>
        <p:nvSpPr>
          <p:cNvPr id="3" name="Date Placeholder 2"/>
          <p:cNvSpPr>
            <a:spLocks noGrp="1"/>
          </p:cNvSpPr>
          <p:nvPr>
            <p:ph type="dt" sz="quarter" idx="1"/>
          </p:nvPr>
        </p:nvSpPr>
        <p:spPr>
          <a:xfrm>
            <a:off x="3777607" y="0"/>
            <a:ext cx="2889938" cy="498055"/>
          </a:xfrm>
          <a:prstGeom prst="rect">
            <a:avLst/>
          </a:prstGeom>
        </p:spPr>
        <p:txBody>
          <a:bodyPr vert="horz" lIns="90846" tIns="45423" rIns="90846" bIns="45423" rtlCol="0"/>
          <a:lstStyle>
            <a:lvl1pPr algn="r">
              <a:defRPr sz="1200"/>
            </a:lvl1pPr>
          </a:lstStyle>
          <a:p>
            <a:fld id="{4DAE84D0-1030-4F1D-9FE7-FC8314CC2B16}" type="datetimeFigureOut">
              <a:rPr lang="en-GB" smtClean="0"/>
              <a:t>30/11/2018</a:t>
            </a:fld>
            <a:endParaRPr lang="en-GB"/>
          </a:p>
        </p:txBody>
      </p:sp>
      <p:sp>
        <p:nvSpPr>
          <p:cNvPr id="4" name="Footer Placeholder 3"/>
          <p:cNvSpPr>
            <a:spLocks noGrp="1"/>
          </p:cNvSpPr>
          <p:nvPr>
            <p:ph type="ftr" sz="quarter" idx="2"/>
          </p:nvPr>
        </p:nvSpPr>
        <p:spPr>
          <a:xfrm>
            <a:off x="0" y="9428584"/>
            <a:ext cx="2889938" cy="498054"/>
          </a:xfrm>
          <a:prstGeom prst="rect">
            <a:avLst/>
          </a:prstGeom>
        </p:spPr>
        <p:txBody>
          <a:bodyPr vert="horz" lIns="90846" tIns="45423" rIns="90846" bIns="45423" rtlCol="0" anchor="b"/>
          <a:lstStyle>
            <a:lvl1pPr algn="l">
              <a:defRPr sz="1200"/>
            </a:lvl1pPr>
          </a:lstStyle>
          <a:p>
            <a:endParaRPr lang="en-GB"/>
          </a:p>
        </p:txBody>
      </p:sp>
      <p:sp>
        <p:nvSpPr>
          <p:cNvPr id="5" name="Slide Number Placeholder 4"/>
          <p:cNvSpPr>
            <a:spLocks noGrp="1"/>
          </p:cNvSpPr>
          <p:nvPr>
            <p:ph type="sldNum" sz="quarter" idx="3"/>
          </p:nvPr>
        </p:nvSpPr>
        <p:spPr>
          <a:xfrm>
            <a:off x="3777607" y="9428584"/>
            <a:ext cx="2889938" cy="498054"/>
          </a:xfrm>
          <a:prstGeom prst="rect">
            <a:avLst/>
          </a:prstGeom>
        </p:spPr>
        <p:txBody>
          <a:bodyPr vert="horz" lIns="90846" tIns="45423" rIns="90846" bIns="45423" rtlCol="0" anchor="b"/>
          <a:lstStyle>
            <a:lvl1pPr algn="r">
              <a:defRPr sz="1200"/>
            </a:lvl1pPr>
          </a:lstStyle>
          <a:p>
            <a:fld id="{4E49B263-0DCE-40AF-BDB4-C16FF3EF1CE2}" type="slidenum">
              <a:rPr lang="en-GB" smtClean="0"/>
              <a:t>‹#›</a:t>
            </a:fld>
            <a:endParaRPr lang="en-GB"/>
          </a:p>
        </p:txBody>
      </p:sp>
    </p:spTree>
    <p:extLst>
      <p:ext uri="{BB962C8B-B14F-4D97-AF65-F5344CB8AC3E}">
        <p14:creationId xmlns:p14="http://schemas.microsoft.com/office/powerpoint/2010/main" val="136890467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89938" cy="498055"/>
          </a:xfrm>
          <a:prstGeom prst="rect">
            <a:avLst/>
          </a:prstGeom>
        </p:spPr>
        <p:txBody>
          <a:bodyPr vert="horz" lIns="90846" tIns="45423" rIns="90846" bIns="45423" rtlCol="0"/>
          <a:lstStyle>
            <a:lvl1pPr algn="l">
              <a:defRPr sz="1200"/>
            </a:lvl1pPr>
          </a:lstStyle>
          <a:p>
            <a:endParaRPr lang="en-GB"/>
          </a:p>
        </p:txBody>
      </p:sp>
      <p:sp>
        <p:nvSpPr>
          <p:cNvPr id="3" name="Date Placeholder 2"/>
          <p:cNvSpPr>
            <a:spLocks noGrp="1"/>
          </p:cNvSpPr>
          <p:nvPr>
            <p:ph type="dt" idx="1"/>
          </p:nvPr>
        </p:nvSpPr>
        <p:spPr>
          <a:xfrm>
            <a:off x="3777607" y="0"/>
            <a:ext cx="2889938" cy="498055"/>
          </a:xfrm>
          <a:prstGeom prst="rect">
            <a:avLst/>
          </a:prstGeom>
        </p:spPr>
        <p:txBody>
          <a:bodyPr vert="horz" lIns="90846" tIns="45423" rIns="90846" bIns="45423" rtlCol="0"/>
          <a:lstStyle>
            <a:lvl1pPr algn="r">
              <a:defRPr sz="1200"/>
            </a:lvl1pPr>
          </a:lstStyle>
          <a:p>
            <a:fld id="{7D724BF9-DA1C-4686-B03A-CAAB67FA9C13}" type="datetimeFigureOut">
              <a:rPr lang="en-GB" smtClean="0"/>
              <a:t>30/11/2018</a:t>
            </a:fld>
            <a:endParaRPr lang="en-GB"/>
          </a:p>
        </p:txBody>
      </p:sp>
      <p:sp>
        <p:nvSpPr>
          <p:cNvPr id="4" name="Slide Image Placeholder 3"/>
          <p:cNvSpPr>
            <a:spLocks noGrp="1" noRot="1" noChangeAspect="1"/>
          </p:cNvSpPr>
          <p:nvPr>
            <p:ph type="sldImg" idx="2"/>
          </p:nvPr>
        </p:nvSpPr>
        <p:spPr>
          <a:xfrm>
            <a:off x="357188" y="1241425"/>
            <a:ext cx="5954712" cy="3349625"/>
          </a:xfrm>
          <a:prstGeom prst="rect">
            <a:avLst/>
          </a:prstGeom>
          <a:noFill/>
          <a:ln w="12700">
            <a:solidFill>
              <a:prstClr val="black"/>
            </a:solidFill>
          </a:ln>
        </p:spPr>
        <p:txBody>
          <a:bodyPr vert="horz" lIns="90846" tIns="45423" rIns="90846" bIns="45423" rtlCol="0" anchor="ctr"/>
          <a:lstStyle/>
          <a:p>
            <a:endParaRPr lang="en-GB"/>
          </a:p>
        </p:txBody>
      </p:sp>
      <p:sp>
        <p:nvSpPr>
          <p:cNvPr id="5" name="Notes Placeholder 4"/>
          <p:cNvSpPr>
            <a:spLocks noGrp="1"/>
          </p:cNvSpPr>
          <p:nvPr>
            <p:ph type="body" sz="quarter" idx="3"/>
          </p:nvPr>
        </p:nvSpPr>
        <p:spPr>
          <a:xfrm>
            <a:off x="666909" y="4777195"/>
            <a:ext cx="5335270" cy="3908613"/>
          </a:xfrm>
          <a:prstGeom prst="rect">
            <a:avLst/>
          </a:prstGeom>
        </p:spPr>
        <p:txBody>
          <a:bodyPr vert="horz" lIns="90846" tIns="45423" rIns="90846" bIns="45423"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28584"/>
            <a:ext cx="2889938" cy="498054"/>
          </a:xfrm>
          <a:prstGeom prst="rect">
            <a:avLst/>
          </a:prstGeom>
        </p:spPr>
        <p:txBody>
          <a:bodyPr vert="horz" lIns="90846" tIns="45423" rIns="90846" bIns="45423" rtlCol="0" anchor="b"/>
          <a:lstStyle>
            <a:lvl1pPr algn="l">
              <a:defRPr sz="1200"/>
            </a:lvl1pPr>
          </a:lstStyle>
          <a:p>
            <a:endParaRPr lang="en-GB"/>
          </a:p>
        </p:txBody>
      </p:sp>
      <p:sp>
        <p:nvSpPr>
          <p:cNvPr id="7" name="Slide Number Placeholder 6"/>
          <p:cNvSpPr>
            <a:spLocks noGrp="1"/>
          </p:cNvSpPr>
          <p:nvPr>
            <p:ph type="sldNum" sz="quarter" idx="5"/>
          </p:nvPr>
        </p:nvSpPr>
        <p:spPr>
          <a:xfrm>
            <a:off x="3777607" y="9428584"/>
            <a:ext cx="2889938" cy="498054"/>
          </a:xfrm>
          <a:prstGeom prst="rect">
            <a:avLst/>
          </a:prstGeom>
        </p:spPr>
        <p:txBody>
          <a:bodyPr vert="horz" lIns="90846" tIns="45423" rIns="90846" bIns="45423" rtlCol="0" anchor="b"/>
          <a:lstStyle>
            <a:lvl1pPr algn="r">
              <a:defRPr sz="1200"/>
            </a:lvl1pPr>
          </a:lstStyle>
          <a:p>
            <a:fld id="{D7072EA0-1CF8-4846-9762-B5DCCA4872E9}" type="slidenum">
              <a:rPr lang="en-GB" smtClean="0"/>
              <a:t>‹#›</a:t>
            </a:fld>
            <a:endParaRPr lang="en-GB"/>
          </a:p>
        </p:txBody>
      </p:sp>
    </p:spTree>
    <p:extLst>
      <p:ext uri="{BB962C8B-B14F-4D97-AF65-F5344CB8AC3E}">
        <p14:creationId xmlns:p14="http://schemas.microsoft.com/office/powerpoint/2010/main" val="42745836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D7072EA0-1CF8-4846-9762-B5DCCA4872E9}" type="slidenum">
              <a:rPr lang="en-GB" smtClean="0"/>
              <a:t>1</a:t>
            </a:fld>
            <a:endParaRPr lang="en-GB"/>
          </a:p>
        </p:txBody>
      </p:sp>
    </p:spTree>
    <p:extLst>
      <p:ext uri="{BB962C8B-B14F-4D97-AF65-F5344CB8AC3E}">
        <p14:creationId xmlns:p14="http://schemas.microsoft.com/office/powerpoint/2010/main" val="388501673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D7072EA0-1CF8-4846-9762-B5DCCA4872E9}" type="slidenum">
              <a:rPr lang="en-GB" smtClean="0"/>
              <a:t>10</a:t>
            </a:fld>
            <a:endParaRPr lang="en-GB"/>
          </a:p>
        </p:txBody>
      </p:sp>
    </p:spTree>
    <p:extLst>
      <p:ext uri="{BB962C8B-B14F-4D97-AF65-F5344CB8AC3E}">
        <p14:creationId xmlns:p14="http://schemas.microsoft.com/office/powerpoint/2010/main" val="245466021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Meaning of “election period”:</a:t>
            </a:r>
          </a:p>
          <a:p>
            <a:r>
              <a:rPr lang="en-GB" dirty="0"/>
              <a:t>For a parliamentary general election, this period begins with the dissolution of Parliament. For a parliamentary by-election, this period begins with the issuing of a writ or on such earlier date as is notified in the London Gazette. For the Scottish Parliament elections and National Assembly for Wales elections, the period begins with the dissolution of the Scottish Parliament or the National Assembly for Wales as appropriate or, in the case of a by-election, with the date of the occurrence of a vacancy. For the Northern Ireland Assembly, the London Assembly and for local government elections, it is the last date for publication of notices of the election. For European parliamentary elections, it is the last date for publication of the notice of election, which is 25 days before the election. In all cases the period ends with the close of the poll.</a:t>
            </a:r>
          </a:p>
          <a:p>
            <a:endParaRPr lang="en-GB" dirty="0"/>
          </a:p>
          <a:p>
            <a:r>
              <a:rPr lang="en-GB" dirty="0"/>
              <a:t>Meaning of ‘referendum period’ is normally dictated by the legislation governing the referendum in question.</a:t>
            </a:r>
          </a:p>
          <a:p>
            <a:endParaRPr lang="en-US" dirty="0"/>
          </a:p>
        </p:txBody>
      </p:sp>
      <p:sp>
        <p:nvSpPr>
          <p:cNvPr id="4" name="Slide Number Placeholder 3"/>
          <p:cNvSpPr>
            <a:spLocks noGrp="1"/>
          </p:cNvSpPr>
          <p:nvPr>
            <p:ph type="sldNum" sz="quarter" idx="5"/>
          </p:nvPr>
        </p:nvSpPr>
        <p:spPr/>
        <p:txBody>
          <a:bodyPr/>
          <a:lstStyle/>
          <a:p>
            <a:fld id="{D7072EA0-1CF8-4846-9762-B5DCCA4872E9}" type="slidenum">
              <a:rPr lang="en-GB" smtClean="0"/>
              <a:t>11</a:t>
            </a:fld>
            <a:endParaRPr lang="en-GB"/>
          </a:p>
        </p:txBody>
      </p:sp>
    </p:spTree>
    <p:extLst>
      <p:ext uri="{BB962C8B-B14F-4D97-AF65-F5344CB8AC3E}">
        <p14:creationId xmlns:p14="http://schemas.microsoft.com/office/powerpoint/2010/main" val="325142051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‘Permitted participants’ are groups that are registered with the Electoral Commission and therefore entitled to campaign directly in </a:t>
            </a:r>
            <a:r>
              <a:rPr lang="en-US" dirty="0" err="1"/>
              <a:t>favour</a:t>
            </a:r>
            <a:r>
              <a:rPr lang="en-US" dirty="0"/>
              <a:t> of one side of the referendum. ‘Designated </a:t>
            </a:r>
            <a:r>
              <a:rPr lang="en-US" dirty="0" err="1"/>
              <a:t>organisations’</a:t>
            </a:r>
            <a:r>
              <a:rPr lang="en-US" dirty="0"/>
              <a:t> are the groups selected by the EC as the lead campaign groups for either side.</a:t>
            </a:r>
          </a:p>
        </p:txBody>
      </p:sp>
      <p:sp>
        <p:nvSpPr>
          <p:cNvPr id="4" name="Slide Number Placeholder 3"/>
          <p:cNvSpPr>
            <a:spLocks noGrp="1"/>
          </p:cNvSpPr>
          <p:nvPr>
            <p:ph type="sldNum" sz="quarter" idx="5"/>
          </p:nvPr>
        </p:nvSpPr>
        <p:spPr/>
        <p:txBody>
          <a:bodyPr/>
          <a:lstStyle/>
          <a:p>
            <a:fld id="{D7072EA0-1CF8-4846-9762-B5DCCA4872E9}" type="slidenum">
              <a:rPr lang="en-GB" smtClean="0"/>
              <a:t>12</a:t>
            </a:fld>
            <a:endParaRPr lang="en-GB"/>
          </a:p>
        </p:txBody>
      </p:sp>
    </p:spTree>
    <p:extLst>
      <p:ext uri="{BB962C8B-B14F-4D97-AF65-F5344CB8AC3E}">
        <p14:creationId xmlns:p14="http://schemas.microsoft.com/office/powerpoint/2010/main" val="18704260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D7072EA0-1CF8-4846-9762-B5DCCA4872E9}" type="slidenum">
              <a:rPr lang="en-GB" smtClean="0"/>
              <a:t>13</a:t>
            </a:fld>
            <a:endParaRPr lang="en-GB"/>
          </a:p>
        </p:txBody>
      </p:sp>
    </p:spTree>
    <p:extLst>
      <p:ext uri="{BB962C8B-B14F-4D97-AF65-F5344CB8AC3E}">
        <p14:creationId xmlns:p14="http://schemas.microsoft.com/office/powerpoint/2010/main" val="321588908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Rule 6.10 – on radio, the full list of candidates only needs to be broadcast once a day – other programmes can refer listeners to a website where they can find the full list.</a:t>
            </a:r>
          </a:p>
        </p:txBody>
      </p:sp>
      <p:sp>
        <p:nvSpPr>
          <p:cNvPr id="4" name="Slide Number Placeholder 3"/>
          <p:cNvSpPr>
            <a:spLocks noGrp="1"/>
          </p:cNvSpPr>
          <p:nvPr>
            <p:ph type="sldNum" sz="quarter" idx="5"/>
          </p:nvPr>
        </p:nvSpPr>
        <p:spPr/>
        <p:txBody>
          <a:bodyPr/>
          <a:lstStyle/>
          <a:p>
            <a:fld id="{D7072EA0-1CF8-4846-9762-B5DCCA4872E9}" type="slidenum">
              <a:rPr lang="en-GB" smtClean="0"/>
              <a:t>14</a:t>
            </a:fld>
            <a:endParaRPr lang="en-GB"/>
          </a:p>
        </p:txBody>
      </p:sp>
    </p:spTree>
    <p:extLst>
      <p:ext uri="{BB962C8B-B14F-4D97-AF65-F5344CB8AC3E}">
        <p14:creationId xmlns:p14="http://schemas.microsoft.com/office/powerpoint/2010/main" val="351432872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D7072EA0-1CF8-4846-9762-B5DCCA4872E9}" type="slidenum">
              <a:rPr lang="en-GB" smtClean="0"/>
              <a:t>15</a:t>
            </a:fld>
            <a:endParaRPr lang="en-GB"/>
          </a:p>
        </p:txBody>
      </p:sp>
    </p:spTree>
    <p:extLst>
      <p:ext uri="{BB962C8B-B14F-4D97-AF65-F5344CB8AC3E}">
        <p14:creationId xmlns:p14="http://schemas.microsoft.com/office/powerpoint/2010/main" val="147478847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D7072EA0-1CF8-4846-9762-B5DCCA4872E9}" type="slidenum">
              <a:rPr lang="en-GB" smtClean="0"/>
              <a:t>16</a:t>
            </a:fld>
            <a:endParaRPr lang="en-GB"/>
          </a:p>
        </p:txBody>
      </p:sp>
    </p:spTree>
    <p:extLst>
      <p:ext uri="{BB962C8B-B14F-4D97-AF65-F5344CB8AC3E}">
        <p14:creationId xmlns:p14="http://schemas.microsoft.com/office/powerpoint/2010/main" val="140085699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D7072EA0-1CF8-4846-9762-B5DCCA4872E9}" type="slidenum">
              <a:rPr lang="en-GB" smtClean="0"/>
              <a:t>17</a:t>
            </a:fld>
            <a:endParaRPr lang="en-GB"/>
          </a:p>
        </p:txBody>
      </p:sp>
    </p:spTree>
    <p:extLst>
      <p:ext uri="{BB962C8B-B14F-4D97-AF65-F5344CB8AC3E}">
        <p14:creationId xmlns:p14="http://schemas.microsoft.com/office/powerpoint/2010/main" val="70031115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Compliance with 7.3 will normally be required for contributors’ consent to be ‘informed’.</a:t>
            </a:r>
          </a:p>
        </p:txBody>
      </p:sp>
      <p:sp>
        <p:nvSpPr>
          <p:cNvPr id="4" name="Slide Number Placeholder 3"/>
          <p:cNvSpPr>
            <a:spLocks noGrp="1"/>
          </p:cNvSpPr>
          <p:nvPr>
            <p:ph type="sldNum" sz="quarter" idx="5"/>
          </p:nvPr>
        </p:nvSpPr>
        <p:spPr/>
        <p:txBody>
          <a:bodyPr/>
          <a:lstStyle/>
          <a:p>
            <a:fld id="{D7072EA0-1CF8-4846-9762-B5DCCA4872E9}" type="slidenum">
              <a:rPr lang="en-GB" smtClean="0"/>
              <a:t>18</a:t>
            </a:fld>
            <a:endParaRPr lang="en-GB"/>
          </a:p>
        </p:txBody>
      </p:sp>
    </p:spTree>
    <p:extLst>
      <p:ext uri="{BB962C8B-B14F-4D97-AF65-F5344CB8AC3E}">
        <p14:creationId xmlns:p14="http://schemas.microsoft.com/office/powerpoint/2010/main" val="158530562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D7072EA0-1CF8-4846-9762-B5DCCA4872E9}" type="slidenum">
              <a:rPr lang="en-GB" smtClean="0"/>
              <a:t>19</a:t>
            </a:fld>
            <a:endParaRPr lang="en-GB"/>
          </a:p>
        </p:txBody>
      </p:sp>
    </p:spTree>
    <p:extLst>
      <p:ext uri="{BB962C8B-B14F-4D97-AF65-F5344CB8AC3E}">
        <p14:creationId xmlns:p14="http://schemas.microsoft.com/office/powerpoint/2010/main" val="36481604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D7072EA0-1CF8-4846-9762-B5DCCA4872E9}" type="slidenum">
              <a:rPr lang="en-GB" smtClean="0"/>
              <a:t>2</a:t>
            </a:fld>
            <a:endParaRPr lang="en-GB"/>
          </a:p>
        </p:txBody>
      </p:sp>
    </p:spTree>
    <p:extLst>
      <p:ext uri="{BB962C8B-B14F-4D97-AF65-F5344CB8AC3E}">
        <p14:creationId xmlns:p14="http://schemas.microsoft.com/office/powerpoint/2010/main" val="270072338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D7072EA0-1CF8-4846-9762-B5DCCA4872E9}" type="slidenum">
              <a:rPr lang="en-GB" smtClean="0"/>
              <a:t>20</a:t>
            </a:fld>
            <a:endParaRPr lang="en-GB"/>
          </a:p>
        </p:txBody>
      </p:sp>
    </p:spTree>
    <p:extLst>
      <p:ext uri="{BB962C8B-B14F-4D97-AF65-F5344CB8AC3E}">
        <p14:creationId xmlns:p14="http://schemas.microsoft.com/office/powerpoint/2010/main" val="412955586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D7072EA0-1CF8-4846-9762-B5DCCA4872E9}" type="slidenum">
              <a:rPr lang="en-GB" smtClean="0"/>
              <a:t>21</a:t>
            </a:fld>
            <a:endParaRPr lang="en-GB"/>
          </a:p>
        </p:txBody>
      </p:sp>
    </p:spTree>
    <p:extLst>
      <p:ext uri="{BB962C8B-B14F-4D97-AF65-F5344CB8AC3E}">
        <p14:creationId xmlns:p14="http://schemas.microsoft.com/office/powerpoint/2010/main" val="44278129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D7072EA0-1CF8-4846-9762-B5DCCA4872E9}" type="slidenum">
              <a:rPr lang="en-GB" smtClean="0"/>
              <a:t>22</a:t>
            </a:fld>
            <a:endParaRPr lang="en-GB"/>
          </a:p>
        </p:txBody>
      </p:sp>
    </p:spTree>
    <p:extLst>
      <p:ext uri="{BB962C8B-B14F-4D97-AF65-F5344CB8AC3E}">
        <p14:creationId xmlns:p14="http://schemas.microsoft.com/office/powerpoint/2010/main" val="69079183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08456">
              <a:defRPr/>
            </a:pPr>
            <a:r>
              <a:rPr lang="en-US" i="1" dirty="0"/>
              <a:t>Any exam question on section 8 will require some discussion of whether the infringement in the scenario was ‘warranted’.</a:t>
            </a:r>
            <a:endParaRPr lang="en-US" dirty="0"/>
          </a:p>
          <a:p>
            <a:endParaRPr lang="en-US" dirty="0"/>
          </a:p>
          <a:p>
            <a:r>
              <a:rPr lang="en-GB" dirty="0"/>
              <a:t>Meaning of “legitimate expectation of privacy”:</a:t>
            </a:r>
          </a:p>
          <a:p>
            <a:r>
              <a:rPr lang="en-GB" dirty="0"/>
              <a:t>Legitimate expectations of privacy will vary according to the place and nature of the information, activity or condition in question, the extent to which it is in the public domain (if at all) and whether the individual concerned is already in the public eye. There may be circumstances where people can reasonably expect privacy even in a public place. Some activities and conditions may be of such a private nature that filming or recording, even in a public place, could involve an infringement of privacy. People under investigation or in the public eye, and their immediate family and friends, retain the right to a private life, although private behaviour can raise issues of legitimate public interest.</a:t>
            </a:r>
          </a:p>
          <a:p>
            <a:endParaRPr lang="en-US" dirty="0"/>
          </a:p>
        </p:txBody>
      </p:sp>
      <p:sp>
        <p:nvSpPr>
          <p:cNvPr id="4" name="Slide Number Placeholder 3"/>
          <p:cNvSpPr>
            <a:spLocks noGrp="1"/>
          </p:cNvSpPr>
          <p:nvPr>
            <p:ph type="sldNum" sz="quarter" idx="5"/>
          </p:nvPr>
        </p:nvSpPr>
        <p:spPr/>
        <p:txBody>
          <a:bodyPr/>
          <a:lstStyle/>
          <a:p>
            <a:fld id="{D7072EA0-1CF8-4846-9762-B5DCCA4872E9}" type="slidenum">
              <a:rPr lang="en-GB" smtClean="0"/>
              <a:t>23</a:t>
            </a:fld>
            <a:endParaRPr lang="en-GB"/>
          </a:p>
        </p:txBody>
      </p:sp>
    </p:spTree>
    <p:extLst>
      <p:ext uri="{BB962C8B-B14F-4D97-AF65-F5344CB8AC3E}">
        <p14:creationId xmlns:p14="http://schemas.microsoft.com/office/powerpoint/2010/main" val="406356151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Second point – weight of privacy interests will be greater</a:t>
            </a:r>
            <a:r>
              <a:rPr lang="en-GB" baseline="0" dirty="0" smtClean="0"/>
              <a:t> in respect of</a:t>
            </a:r>
            <a:r>
              <a:rPr lang="en-GB" dirty="0" smtClean="0"/>
              <a:t> certain</a:t>
            </a:r>
            <a:r>
              <a:rPr lang="en-GB" baseline="0" dirty="0" smtClean="0"/>
              <a:t> information – eg info disclosing location of someone’s home (practice 8.2) – so will need greater public interest to be warranted.</a:t>
            </a:r>
            <a:endParaRPr lang="en-GB" dirty="0"/>
          </a:p>
        </p:txBody>
      </p:sp>
      <p:sp>
        <p:nvSpPr>
          <p:cNvPr id="4" name="Slide Number Placeholder 3"/>
          <p:cNvSpPr>
            <a:spLocks noGrp="1"/>
          </p:cNvSpPr>
          <p:nvPr>
            <p:ph type="sldNum" sz="quarter" idx="10"/>
          </p:nvPr>
        </p:nvSpPr>
        <p:spPr/>
        <p:txBody>
          <a:bodyPr/>
          <a:lstStyle/>
          <a:p>
            <a:fld id="{D7072EA0-1CF8-4846-9762-B5DCCA4872E9}" type="slidenum">
              <a:rPr lang="en-GB" smtClean="0"/>
              <a:t>24</a:t>
            </a:fld>
            <a:endParaRPr lang="en-GB"/>
          </a:p>
        </p:txBody>
      </p:sp>
    </p:spTree>
    <p:extLst>
      <p:ext uri="{BB962C8B-B14F-4D97-AF65-F5344CB8AC3E}">
        <p14:creationId xmlns:p14="http://schemas.microsoft.com/office/powerpoint/2010/main" val="195212723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ALL – unless warranted.</a:t>
            </a:r>
          </a:p>
        </p:txBody>
      </p:sp>
      <p:sp>
        <p:nvSpPr>
          <p:cNvPr id="4" name="Slide Number Placeholder 3"/>
          <p:cNvSpPr>
            <a:spLocks noGrp="1"/>
          </p:cNvSpPr>
          <p:nvPr>
            <p:ph type="sldNum" sz="quarter" idx="5"/>
          </p:nvPr>
        </p:nvSpPr>
        <p:spPr/>
        <p:txBody>
          <a:bodyPr/>
          <a:lstStyle/>
          <a:p>
            <a:fld id="{D7072EA0-1CF8-4846-9762-B5DCCA4872E9}" type="slidenum">
              <a:rPr lang="en-GB" smtClean="0"/>
              <a:t>25</a:t>
            </a:fld>
            <a:endParaRPr lang="en-GB"/>
          </a:p>
        </p:txBody>
      </p:sp>
    </p:spTree>
    <p:extLst>
      <p:ext uri="{BB962C8B-B14F-4D97-AF65-F5344CB8AC3E}">
        <p14:creationId xmlns:p14="http://schemas.microsoft.com/office/powerpoint/2010/main" val="52853623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D7072EA0-1CF8-4846-9762-B5DCCA4872E9}" type="slidenum">
              <a:rPr lang="en-GB" smtClean="0"/>
              <a:t>26</a:t>
            </a:fld>
            <a:endParaRPr lang="en-GB"/>
          </a:p>
        </p:txBody>
      </p:sp>
    </p:spTree>
    <p:extLst>
      <p:ext uri="{BB962C8B-B14F-4D97-AF65-F5344CB8AC3E}">
        <p14:creationId xmlns:p14="http://schemas.microsoft.com/office/powerpoint/2010/main" val="153632986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8.3 doesn’t just apply to people experiencing</a:t>
            </a:r>
            <a:r>
              <a:rPr lang="en-GB" baseline="0" dirty="0" smtClean="0"/>
              <a:t> ‘suffering and distress’.</a:t>
            </a:r>
            <a:endParaRPr lang="en-GB" dirty="0"/>
          </a:p>
        </p:txBody>
      </p:sp>
      <p:sp>
        <p:nvSpPr>
          <p:cNvPr id="4" name="Slide Number Placeholder 3"/>
          <p:cNvSpPr>
            <a:spLocks noGrp="1"/>
          </p:cNvSpPr>
          <p:nvPr>
            <p:ph type="sldNum" sz="quarter" idx="10"/>
          </p:nvPr>
        </p:nvSpPr>
        <p:spPr/>
        <p:txBody>
          <a:bodyPr/>
          <a:lstStyle/>
          <a:p>
            <a:fld id="{D7072EA0-1CF8-4846-9762-B5DCCA4872E9}" type="slidenum">
              <a:rPr lang="en-GB" smtClean="0"/>
              <a:t>27</a:t>
            </a:fld>
            <a:endParaRPr lang="en-GB"/>
          </a:p>
        </p:txBody>
      </p:sp>
    </p:spTree>
    <p:extLst>
      <p:ext uri="{BB962C8B-B14F-4D97-AF65-F5344CB8AC3E}">
        <p14:creationId xmlns:p14="http://schemas.microsoft.com/office/powerpoint/2010/main" val="106637268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D7072EA0-1CF8-4846-9762-B5DCCA4872E9}" type="slidenum">
              <a:rPr lang="en-GB" smtClean="0"/>
              <a:t>28</a:t>
            </a:fld>
            <a:endParaRPr lang="en-GB"/>
          </a:p>
        </p:txBody>
      </p:sp>
    </p:spTree>
    <p:extLst>
      <p:ext uri="{BB962C8B-B14F-4D97-AF65-F5344CB8AC3E}">
        <p14:creationId xmlns:p14="http://schemas.microsoft.com/office/powerpoint/2010/main" val="235305815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D7072EA0-1CF8-4846-9762-B5DCCA4872E9}" type="slidenum">
              <a:rPr lang="en-GB" smtClean="0"/>
              <a:t>29</a:t>
            </a:fld>
            <a:endParaRPr lang="en-GB"/>
          </a:p>
        </p:txBody>
      </p:sp>
    </p:spTree>
    <p:extLst>
      <p:ext uri="{BB962C8B-B14F-4D97-AF65-F5344CB8AC3E}">
        <p14:creationId xmlns:p14="http://schemas.microsoft.com/office/powerpoint/2010/main" val="335200914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D7072EA0-1CF8-4846-9762-B5DCCA4872E9}" type="slidenum">
              <a:rPr lang="en-GB" smtClean="0"/>
              <a:t>3</a:t>
            </a:fld>
            <a:endParaRPr lang="en-GB"/>
          </a:p>
        </p:txBody>
      </p:sp>
    </p:spTree>
    <p:extLst>
      <p:ext uri="{BB962C8B-B14F-4D97-AF65-F5344CB8AC3E}">
        <p14:creationId xmlns:p14="http://schemas.microsoft.com/office/powerpoint/2010/main" val="26508529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7072EA0-1CF8-4846-9762-B5DCCA4872E9}" type="slidenum">
              <a:rPr lang="en-GB" smtClean="0"/>
              <a:t>4</a:t>
            </a:fld>
            <a:endParaRPr lang="en-GB"/>
          </a:p>
        </p:txBody>
      </p:sp>
    </p:spTree>
    <p:extLst>
      <p:ext uri="{BB962C8B-B14F-4D97-AF65-F5344CB8AC3E}">
        <p14:creationId xmlns:p14="http://schemas.microsoft.com/office/powerpoint/2010/main" val="358040181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08456">
              <a:defRPr/>
            </a:pPr>
            <a:r>
              <a:rPr lang="en-GB" dirty="0"/>
              <a:t>‘Meaning of “due impartiality”:</a:t>
            </a:r>
          </a:p>
          <a:p>
            <a:pPr defTabSz="908456">
              <a:defRPr/>
            </a:pPr>
            <a:r>
              <a:rPr lang="en-GB" dirty="0"/>
              <a:t>“Due” is an important qualification to the concept of impartiality. Impartiality itself means not favouring one side over another. “Due” means adequate or appropriate to the subject and nature of the programme. So “due impartiality” does not mean an equal division of time has to be given to every view, or that every argument and every facet of every argument has to be represented. The approach to due impartiality may vary according to the nature of the subject, the type of programme and channel, the likely expectation of the audience as to content, and the extent to which the content and approach is signalled to the audience. Context, as defined in Section Two: Harm and Offence of the Code, is important.’</a:t>
            </a:r>
            <a:endParaRPr lang="en-US" dirty="0"/>
          </a:p>
        </p:txBody>
      </p:sp>
      <p:sp>
        <p:nvSpPr>
          <p:cNvPr id="4" name="Slide Number Placeholder 3"/>
          <p:cNvSpPr>
            <a:spLocks noGrp="1"/>
          </p:cNvSpPr>
          <p:nvPr>
            <p:ph type="sldNum" sz="quarter" idx="5"/>
          </p:nvPr>
        </p:nvSpPr>
        <p:spPr/>
        <p:txBody>
          <a:bodyPr/>
          <a:lstStyle/>
          <a:p>
            <a:fld id="{D7072EA0-1CF8-4846-9762-B5DCCA4872E9}" type="slidenum">
              <a:rPr lang="en-GB" smtClean="0"/>
              <a:t>5</a:t>
            </a:fld>
            <a:endParaRPr lang="en-GB"/>
          </a:p>
        </p:txBody>
      </p:sp>
    </p:spTree>
    <p:extLst>
      <p:ext uri="{BB962C8B-B14F-4D97-AF65-F5344CB8AC3E}">
        <p14:creationId xmlns:p14="http://schemas.microsoft.com/office/powerpoint/2010/main" val="24455444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D7072EA0-1CF8-4846-9762-B5DCCA4872E9}" type="slidenum">
              <a:rPr lang="en-GB" smtClean="0"/>
              <a:t>6</a:t>
            </a:fld>
            <a:endParaRPr lang="en-GB"/>
          </a:p>
        </p:txBody>
      </p:sp>
    </p:spTree>
    <p:extLst>
      <p:ext uri="{BB962C8B-B14F-4D97-AF65-F5344CB8AC3E}">
        <p14:creationId xmlns:p14="http://schemas.microsoft.com/office/powerpoint/2010/main" val="321661732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D7072EA0-1CF8-4846-9762-B5DCCA4872E9}" type="slidenum">
              <a:rPr lang="en-GB" smtClean="0"/>
              <a:t>7</a:t>
            </a:fld>
            <a:endParaRPr lang="en-GB"/>
          </a:p>
        </p:txBody>
      </p:sp>
    </p:spTree>
    <p:extLst>
      <p:ext uri="{BB962C8B-B14F-4D97-AF65-F5344CB8AC3E}">
        <p14:creationId xmlns:p14="http://schemas.microsoft.com/office/powerpoint/2010/main" val="336863126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Rule 5.4 is referring to the company responsible for broadcasting a </a:t>
            </a:r>
            <a:r>
              <a:rPr lang="en-US" dirty="0" err="1"/>
              <a:t>programme</a:t>
            </a:r>
            <a:r>
              <a:rPr lang="en-US" dirty="0"/>
              <a:t>.</a:t>
            </a:r>
          </a:p>
          <a:p>
            <a:endParaRPr lang="en-US" dirty="0"/>
          </a:p>
          <a:p>
            <a:r>
              <a:rPr lang="en-US" dirty="0"/>
              <a:t>Rule 5.10 requires ‘personal view’ or ‘authored’ programmes to be ‘clearly signaled to the audience at the outset’.</a:t>
            </a:r>
          </a:p>
        </p:txBody>
      </p:sp>
      <p:sp>
        <p:nvSpPr>
          <p:cNvPr id="4" name="Slide Number Placeholder 3"/>
          <p:cNvSpPr>
            <a:spLocks noGrp="1"/>
          </p:cNvSpPr>
          <p:nvPr>
            <p:ph type="sldNum" sz="quarter" idx="5"/>
          </p:nvPr>
        </p:nvSpPr>
        <p:spPr/>
        <p:txBody>
          <a:bodyPr/>
          <a:lstStyle/>
          <a:p>
            <a:fld id="{D7072EA0-1CF8-4846-9762-B5DCCA4872E9}" type="slidenum">
              <a:rPr lang="en-GB" smtClean="0"/>
              <a:t>8</a:t>
            </a:fld>
            <a:endParaRPr lang="en-GB"/>
          </a:p>
        </p:txBody>
      </p:sp>
    </p:spTree>
    <p:extLst>
      <p:ext uri="{BB962C8B-B14F-4D97-AF65-F5344CB8AC3E}">
        <p14:creationId xmlns:p14="http://schemas.microsoft.com/office/powerpoint/2010/main" val="309704927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7072EA0-1CF8-4846-9762-B5DCCA4872E9}" type="slidenum">
              <a:rPr lang="en-GB" smtClean="0"/>
              <a:t>9</a:t>
            </a:fld>
            <a:endParaRPr lang="en-GB"/>
          </a:p>
        </p:txBody>
      </p:sp>
    </p:spTree>
    <p:extLst>
      <p:ext uri="{BB962C8B-B14F-4D97-AF65-F5344CB8AC3E}">
        <p14:creationId xmlns:p14="http://schemas.microsoft.com/office/powerpoint/2010/main" val="27299582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DD64250B-996B-4A0C-A12A-1BE7ED2E554B}" type="datetimeFigureOut">
              <a:rPr lang="en-GB" smtClean="0"/>
              <a:t>30/11/2018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6A9EAC6-0A5B-4012-807C-07B39F5C9E3F}" type="slidenum">
              <a:rPr lang="en-GB" smtClean="0"/>
              <a:t>‹#›</a:t>
            </a:fld>
            <a:endParaRPr lang="en-GB"/>
          </a:p>
        </p:txBody>
      </p:sp>
    </p:spTree>
    <p:extLst>
      <p:ext uri="{BB962C8B-B14F-4D97-AF65-F5344CB8AC3E}">
        <p14:creationId xmlns:p14="http://schemas.microsoft.com/office/powerpoint/2010/main" val="42596331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DD64250B-996B-4A0C-A12A-1BE7ED2E554B}" type="datetimeFigureOut">
              <a:rPr lang="en-GB" smtClean="0"/>
              <a:t>30/11/2018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6A9EAC6-0A5B-4012-807C-07B39F5C9E3F}" type="slidenum">
              <a:rPr lang="en-GB" smtClean="0"/>
              <a:t>‹#›</a:t>
            </a:fld>
            <a:endParaRPr lang="en-GB"/>
          </a:p>
        </p:txBody>
      </p:sp>
    </p:spTree>
    <p:extLst>
      <p:ext uri="{BB962C8B-B14F-4D97-AF65-F5344CB8AC3E}">
        <p14:creationId xmlns:p14="http://schemas.microsoft.com/office/powerpoint/2010/main" val="21725626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DD64250B-996B-4A0C-A12A-1BE7ED2E554B}" type="datetimeFigureOut">
              <a:rPr lang="en-GB" smtClean="0"/>
              <a:t>30/11/2018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6A9EAC6-0A5B-4012-807C-07B39F5C9E3F}" type="slidenum">
              <a:rPr lang="en-GB" smtClean="0"/>
              <a:t>‹#›</a:t>
            </a:fld>
            <a:endParaRPr lang="en-GB"/>
          </a:p>
        </p:txBody>
      </p:sp>
    </p:spTree>
    <p:extLst>
      <p:ext uri="{BB962C8B-B14F-4D97-AF65-F5344CB8AC3E}">
        <p14:creationId xmlns:p14="http://schemas.microsoft.com/office/powerpoint/2010/main" val="35880117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DD64250B-996B-4A0C-A12A-1BE7ED2E554B}" type="datetimeFigureOut">
              <a:rPr lang="en-GB" smtClean="0"/>
              <a:t>30/11/2018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6A9EAC6-0A5B-4012-807C-07B39F5C9E3F}" type="slidenum">
              <a:rPr lang="en-GB" smtClean="0"/>
              <a:t>‹#›</a:t>
            </a:fld>
            <a:endParaRPr lang="en-GB"/>
          </a:p>
        </p:txBody>
      </p:sp>
    </p:spTree>
    <p:extLst>
      <p:ext uri="{BB962C8B-B14F-4D97-AF65-F5344CB8AC3E}">
        <p14:creationId xmlns:p14="http://schemas.microsoft.com/office/powerpoint/2010/main" val="19497570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D64250B-996B-4A0C-A12A-1BE7ED2E554B}" type="datetimeFigureOut">
              <a:rPr lang="en-GB" smtClean="0"/>
              <a:t>30/11/2018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6A9EAC6-0A5B-4012-807C-07B39F5C9E3F}" type="slidenum">
              <a:rPr lang="en-GB" smtClean="0"/>
              <a:t>‹#›</a:t>
            </a:fld>
            <a:endParaRPr lang="en-GB"/>
          </a:p>
        </p:txBody>
      </p:sp>
    </p:spTree>
    <p:extLst>
      <p:ext uri="{BB962C8B-B14F-4D97-AF65-F5344CB8AC3E}">
        <p14:creationId xmlns:p14="http://schemas.microsoft.com/office/powerpoint/2010/main" val="42150737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DD64250B-996B-4A0C-A12A-1BE7ED2E554B}" type="datetimeFigureOut">
              <a:rPr lang="en-GB" smtClean="0"/>
              <a:t>30/11/2018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6A9EAC6-0A5B-4012-807C-07B39F5C9E3F}" type="slidenum">
              <a:rPr lang="en-GB" smtClean="0"/>
              <a:t>‹#›</a:t>
            </a:fld>
            <a:endParaRPr lang="en-GB"/>
          </a:p>
        </p:txBody>
      </p:sp>
    </p:spTree>
    <p:extLst>
      <p:ext uri="{BB962C8B-B14F-4D97-AF65-F5344CB8AC3E}">
        <p14:creationId xmlns:p14="http://schemas.microsoft.com/office/powerpoint/2010/main" val="15847876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DD64250B-996B-4A0C-A12A-1BE7ED2E554B}" type="datetimeFigureOut">
              <a:rPr lang="en-GB" smtClean="0"/>
              <a:t>30/11/2018</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B6A9EAC6-0A5B-4012-807C-07B39F5C9E3F}" type="slidenum">
              <a:rPr lang="en-GB" smtClean="0"/>
              <a:t>‹#›</a:t>
            </a:fld>
            <a:endParaRPr lang="en-GB"/>
          </a:p>
        </p:txBody>
      </p:sp>
    </p:spTree>
    <p:extLst>
      <p:ext uri="{BB962C8B-B14F-4D97-AF65-F5344CB8AC3E}">
        <p14:creationId xmlns:p14="http://schemas.microsoft.com/office/powerpoint/2010/main" val="23436435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DD64250B-996B-4A0C-A12A-1BE7ED2E554B}" type="datetimeFigureOut">
              <a:rPr lang="en-GB" smtClean="0"/>
              <a:t>30/11/2018</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B6A9EAC6-0A5B-4012-807C-07B39F5C9E3F}" type="slidenum">
              <a:rPr lang="en-GB" smtClean="0"/>
              <a:t>‹#›</a:t>
            </a:fld>
            <a:endParaRPr lang="en-GB"/>
          </a:p>
        </p:txBody>
      </p:sp>
    </p:spTree>
    <p:extLst>
      <p:ext uri="{BB962C8B-B14F-4D97-AF65-F5344CB8AC3E}">
        <p14:creationId xmlns:p14="http://schemas.microsoft.com/office/powerpoint/2010/main" val="35191224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D64250B-996B-4A0C-A12A-1BE7ED2E554B}" type="datetimeFigureOut">
              <a:rPr lang="en-GB" smtClean="0"/>
              <a:t>30/11/2018</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B6A9EAC6-0A5B-4012-807C-07B39F5C9E3F}" type="slidenum">
              <a:rPr lang="en-GB" smtClean="0"/>
              <a:t>‹#›</a:t>
            </a:fld>
            <a:endParaRPr lang="en-GB"/>
          </a:p>
        </p:txBody>
      </p:sp>
    </p:spTree>
    <p:extLst>
      <p:ext uri="{BB962C8B-B14F-4D97-AF65-F5344CB8AC3E}">
        <p14:creationId xmlns:p14="http://schemas.microsoft.com/office/powerpoint/2010/main" val="5114121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D64250B-996B-4A0C-A12A-1BE7ED2E554B}" type="datetimeFigureOut">
              <a:rPr lang="en-GB" smtClean="0"/>
              <a:t>30/11/2018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6A9EAC6-0A5B-4012-807C-07B39F5C9E3F}" type="slidenum">
              <a:rPr lang="en-GB" smtClean="0"/>
              <a:t>‹#›</a:t>
            </a:fld>
            <a:endParaRPr lang="en-GB"/>
          </a:p>
        </p:txBody>
      </p:sp>
    </p:spTree>
    <p:extLst>
      <p:ext uri="{BB962C8B-B14F-4D97-AF65-F5344CB8AC3E}">
        <p14:creationId xmlns:p14="http://schemas.microsoft.com/office/powerpoint/2010/main" val="2816767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D64250B-996B-4A0C-A12A-1BE7ED2E554B}" type="datetimeFigureOut">
              <a:rPr lang="en-GB" smtClean="0"/>
              <a:t>30/11/2018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6A9EAC6-0A5B-4012-807C-07B39F5C9E3F}" type="slidenum">
              <a:rPr lang="en-GB" smtClean="0"/>
              <a:t>‹#›</a:t>
            </a:fld>
            <a:endParaRPr lang="en-GB"/>
          </a:p>
        </p:txBody>
      </p:sp>
    </p:spTree>
    <p:extLst>
      <p:ext uri="{BB962C8B-B14F-4D97-AF65-F5344CB8AC3E}">
        <p14:creationId xmlns:p14="http://schemas.microsoft.com/office/powerpoint/2010/main" val="37038804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D64250B-996B-4A0C-A12A-1BE7ED2E554B}" type="datetimeFigureOut">
              <a:rPr lang="en-GB" smtClean="0"/>
              <a:t>30/11/2018</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A9EAC6-0A5B-4012-807C-07B39F5C9E3F}" type="slidenum">
              <a:rPr lang="en-GB" smtClean="0"/>
              <a:t>‹#›</a:t>
            </a:fld>
            <a:endParaRPr lang="en-GB"/>
          </a:p>
        </p:txBody>
      </p:sp>
    </p:spTree>
    <p:extLst>
      <p:ext uri="{BB962C8B-B14F-4D97-AF65-F5344CB8AC3E}">
        <p14:creationId xmlns:p14="http://schemas.microsoft.com/office/powerpoint/2010/main" val="39998213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a:t>NCTJ Broadcast Regulation</a:t>
            </a:r>
          </a:p>
        </p:txBody>
      </p:sp>
      <p:sp>
        <p:nvSpPr>
          <p:cNvPr id="3" name="Subtitle 2"/>
          <p:cNvSpPr>
            <a:spLocks noGrp="1"/>
          </p:cNvSpPr>
          <p:nvPr>
            <p:ph type="subTitle" idx="1"/>
          </p:nvPr>
        </p:nvSpPr>
        <p:spPr/>
        <p:txBody>
          <a:bodyPr>
            <a:normAutofit/>
          </a:bodyPr>
          <a:lstStyle/>
          <a:p>
            <a:r>
              <a:rPr lang="en-GB" sz="3200" dirty="0"/>
              <a:t>November 2018</a:t>
            </a:r>
          </a:p>
        </p:txBody>
      </p:sp>
    </p:spTree>
    <p:extLst>
      <p:ext uri="{BB962C8B-B14F-4D97-AF65-F5344CB8AC3E}">
        <p14:creationId xmlns:p14="http://schemas.microsoft.com/office/powerpoint/2010/main" val="35310478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Section 5 – matters of major controversy</a:t>
            </a:r>
            <a:endParaRPr lang="en-GB" dirty="0"/>
          </a:p>
        </p:txBody>
      </p:sp>
      <p:sp>
        <p:nvSpPr>
          <p:cNvPr id="3" name="Content Placeholder 2"/>
          <p:cNvSpPr>
            <a:spLocks noGrp="1"/>
          </p:cNvSpPr>
          <p:nvPr>
            <p:ph idx="1"/>
          </p:nvPr>
        </p:nvSpPr>
        <p:spPr/>
        <p:txBody>
          <a:bodyPr/>
          <a:lstStyle/>
          <a:p>
            <a:endParaRPr lang="en-GB" dirty="0" smtClean="0"/>
          </a:p>
          <a:p>
            <a:r>
              <a:rPr lang="en-GB" dirty="0" smtClean="0"/>
              <a:t>Generally means matters ‘which are of national, and often international importance’.</a:t>
            </a:r>
          </a:p>
          <a:p>
            <a:endParaRPr lang="en-GB" dirty="0"/>
          </a:p>
          <a:p>
            <a:r>
              <a:rPr lang="en-GB" dirty="0" smtClean="0"/>
              <a:t>Rule 5.11: Due impartiality must be preserved on these subjects ‘in each programme or in clearly linked and timely programmes’.</a:t>
            </a:r>
          </a:p>
          <a:p>
            <a:endParaRPr lang="en-GB" dirty="0"/>
          </a:p>
          <a:p>
            <a:r>
              <a:rPr lang="en-GB" dirty="0" smtClean="0"/>
              <a:t>Rule 5.12: An ‘appropriately wide range of significant views must be included and given due weight’. </a:t>
            </a:r>
            <a:endParaRPr lang="en-GB" dirty="0"/>
          </a:p>
        </p:txBody>
      </p:sp>
    </p:spTree>
    <p:extLst>
      <p:ext uri="{BB962C8B-B14F-4D97-AF65-F5344CB8AC3E}">
        <p14:creationId xmlns:p14="http://schemas.microsoft.com/office/powerpoint/2010/main" val="5571490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D1AFE84-1917-EB41-87BB-603CABF0CECB}"/>
              </a:ext>
            </a:extLst>
          </p:cNvPr>
          <p:cNvSpPr>
            <a:spLocks noGrp="1"/>
          </p:cNvSpPr>
          <p:nvPr>
            <p:ph type="title"/>
          </p:nvPr>
        </p:nvSpPr>
        <p:spPr/>
        <p:txBody>
          <a:bodyPr/>
          <a:lstStyle/>
          <a:p>
            <a:r>
              <a:rPr lang="en-US" dirty="0"/>
              <a:t>Section 6 – </a:t>
            </a:r>
            <a:r>
              <a:rPr lang="en-US" i="1" dirty="0"/>
              <a:t>Elections and Referendums</a:t>
            </a:r>
            <a:endParaRPr lang="en-US" dirty="0"/>
          </a:p>
        </p:txBody>
      </p:sp>
      <p:sp>
        <p:nvSpPr>
          <p:cNvPr id="3" name="Content Placeholder 2">
            <a:extLst>
              <a:ext uri="{FF2B5EF4-FFF2-40B4-BE49-F238E27FC236}">
                <a16:creationId xmlns:a16="http://schemas.microsoft.com/office/drawing/2014/main" xmlns="" id="{09E6CAFC-F38F-5145-ACC7-85B6262EFD77}"/>
              </a:ext>
            </a:extLst>
          </p:cNvPr>
          <p:cNvSpPr>
            <a:spLocks noGrp="1"/>
          </p:cNvSpPr>
          <p:nvPr>
            <p:ph idx="1"/>
          </p:nvPr>
        </p:nvSpPr>
        <p:spPr/>
        <p:txBody>
          <a:bodyPr/>
          <a:lstStyle/>
          <a:p>
            <a:endParaRPr lang="en-US" dirty="0"/>
          </a:p>
          <a:p>
            <a:r>
              <a:rPr lang="en-US" dirty="0"/>
              <a:t>IMPORTANT – Rule 6.1: all of Section 5 rules apply to coverage of elections/referendums (especially 5.11-5.12).</a:t>
            </a:r>
          </a:p>
          <a:p>
            <a:endParaRPr lang="en-US" dirty="0"/>
          </a:p>
          <a:p>
            <a:r>
              <a:rPr lang="en-US" dirty="0"/>
              <a:t>Section 6 only applies during the ‘election period’ as defined in the Code.</a:t>
            </a:r>
          </a:p>
          <a:p>
            <a:endParaRPr lang="en-US" dirty="0"/>
          </a:p>
          <a:p>
            <a:r>
              <a:rPr lang="en-US" dirty="0"/>
              <a:t>For general elections, runs from dissolution of Parliament to the close of the poll (</a:t>
            </a:r>
            <a:r>
              <a:rPr lang="en-US" dirty="0" err="1"/>
              <a:t>ie</a:t>
            </a:r>
            <a:r>
              <a:rPr lang="en-US" dirty="0"/>
              <a:t> the end of voting).</a:t>
            </a:r>
          </a:p>
        </p:txBody>
      </p:sp>
    </p:spTree>
    <p:extLst>
      <p:ext uri="{BB962C8B-B14F-4D97-AF65-F5344CB8AC3E}">
        <p14:creationId xmlns:p14="http://schemas.microsoft.com/office/powerpoint/2010/main" val="6424845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60AF364-44DB-E24F-A8E7-2472337ACFE1}"/>
              </a:ext>
            </a:extLst>
          </p:cNvPr>
          <p:cNvSpPr>
            <a:spLocks noGrp="1"/>
          </p:cNvSpPr>
          <p:nvPr>
            <p:ph type="title"/>
          </p:nvPr>
        </p:nvSpPr>
        <p:spPr/>
        <p:txBody>
          <a:bodyPr/>
          <a:lstStyle/>
          <a:p>
            <a:r>
              <a:rPr lang="en-US" dirty="0"/>
              <a:t>Section 6 – during election period</a:t>
            </a:r>
          </a:p>
        </p:txBody>
      </p:sp>
      <p:sp>
        <p:nvSpPr>
          <p:cNvPr id="3" name="Content Placeholder 2">
            <a:extLst>
              <a:ext uri="{FF2B5EF4-FFF2-40B4-BE49-F238E27FC236}">
                <a16:creationId xmlns:a16="http://schemas.microsoft.com/office/drawing/2014/main" xmlns="" id="{E43035C1-1D2B-A74B-99CB-86EF76C9DC8C}"/>
              </a:ext>
            </a:extLst>
          </p:cNvPr>
          <p:cNvSpPr>
            <a:spLocks noGrp="1"/>
          </p:cNvSpPr>
          <p:nvPr>
            <p:ph idx="1"/>
          </p:nvPr>
        </p:nvSpPr>
        <p:spPr/>
        <p:txBody>
          <a:bodyPr/>
          <a:lstStyle/>
          <a:p>
            <a:endParaRPr lang="en-US" dirty="0"/>
          </a:p>
          <a:p>
            <a:r>
              <a:rPr lang="en-US" dirty="0"/>
              <a:t>‘Due weight’ must be given to the coverage of parties and independent candidates in election, taking into account evidence of past/current support (6.2); and to coverage of designated </a:t>
            </a:r>
            <a:r>
              <a:rPr lang="en-US" dirty="0" err="1"/>
              <a:t>organisations</a:t>
            </a:r>
            <a:r>
              <a:rPr lang="en-US" dirty="0"/>
              <a:t> in referendum (6.3).</a:t>
            </a:r>
          </a:p>
          <a:p>
            <a:endParaRPr lang="en-US" dirty="0"/>
          </a:p>
          <a:p>
            <a:r>
              <a:rPr lang="en-US" dirty="0"/>
              <a:t>Broadcasters ‘must also </a:t>
            </a:r>
            <a:r>
              <a:rPr lang="en-US" i="1" dirty="0"/>
              <a:t>consider </a:t>
            </a:r>
            <a:r>
              <a:rPr lang="en-US" dirty="0"/>
              <a:t>giving appropriate coverage’ to parties (elections, 6.2) or ‘permitted participants’ (referendums, 6.3) with ‘significant views and perspectives’.</a:t>
            </a:r>
          </a:p>
        </p:txBody>
      </p:sp>
    </p:spTree>
    <p:extLst>
      <p:ext uri="{BB962C8B-B14F-4D97-AF65-F5344CB8AC3E}">
        <p14:creationId xmlns:p14="http://schemas.microsoft.com/office/powerpoint/2010/main" val="8949076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A691694-5D67-2B41-9FBB-281590B1CD27}"/>
              </a:ext>
            </a:extLst>
          </p:cNvPr>
          <p:cNvSpPr>
            <a:spLocks noGrp="1"/>
          </p:cNvSpPr>
          <p:nvPr>
            <p:ph type="title"/>
          </p:nvPr>
        </p:nvSpPr>
        <p:spPr/>
        <p:txBody>
          <a:bodyPr/>
          <a:lstStyle/>
          <a:p>
            <a:r>
              <a:rPr lang="en-US" dirty="0"/>
              <a:t>Section 6 – during election period</a:t>
            </a:r>
          </a:p>
        </p:txBody>
      </p:sp>
      <p:sp>
        <p:nvSpPr>
          <p:cNvPr id="3" name="Content Placeholder 2">
            <a:extLst>
              <a:ext uri="{FF2B5EF4-FFF2-40B4-BE49-F238E27FC236}">
                <a16:creationId xmlns:a16="http://schemas.microsoft.com/office/drawing/2014/main" xmlns="" id="{5E8579D4-E0A0-5343-AFE8-DC8A08AAC796}"/>
              </a:ext>
            </a:extLst>
          </p:cNvPr>
          <p:cNvSpPr>
            <a:spLocks noGrp="1"/>
          </p:cNvSpPr>
          <p:nvPr>
            <p:ph idx="1"/>
          </p:nvPr>
        </p:nvSpPr>
        <p:spPr/>
        <p:txBody>
          <a:bodyPr/>
          <a:lstStyle/>
          <a:p>
            <a:endParaRPr lang="en-US" dirty="0"/>
          </a:p>
          <a:p>
            <a:r>
              <a:rPr lang="en-US" dirty="0"/>
              <a:t>Rule 6.6: Candidates for election and representatives of referendum campaigns must not act as presenters or interviewers of programmes during election period…</a:t>
            </a:r>
          </a:p>
          <a:p>
            <a:endParaRPr lang="en-US" dirty="0"/>
          </a:p>
          <a:p>
            <a:r>
              <a:rPr lang="en-US" dirty="0"/>
              <a:t>…</a:t>
            </a:r>
            <a:r>
              <a:rPr lang="en-US" i="1" dirty="0"/>
              <a:t>except </a:t>
            </a:r>
            <a:r>
              <a:rPr lang="en-US" dirty="0"/>
              <a:t>appearances in non-political programmes which were arranged before the election period (rule 6.7).</a:t>
            </a:r>
          </a:p>
        </p:txBody>
      </p:sp>
    </p:spTree>
    <p:extLst>
      <p:ext uri="{BB962C8B-B14F-4D97-AF65-F5344CB8AC3E}">
        <p14:creationId xmlns:p14="http://schemas.microsoft.com/office/powerpoint/2010/main" val="243910375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FE78100-8227-AC40-93F7-46D2CE6E9838}"/>
              </a:ext>
            </a:extLst>
          </p:cNvPr>
          <p:cNvSpPr>
            <a:spLocks noGrp="1"/>
          </p:cNvSpPr>
          <p:nvPr>
            <p:ph type="title"/>
          </p:nvPr>
        </p:nvSpPr>
        <p:spPr/>
        <p:txBody>
          <a:bodyPr/>
          <a:lstStyle/>
          <a:p>
            <a:r>
              <a:rPr lang="en-US" dirty="0"/>
              <a:t>Section 6 – constituency coverage</a:t>
            </a:r>
          </a:p>
        </p:txBody>
      </p:sp>
      <p:sp>
        <p:nvSpPr>
          <p:cNvPr id="3" name="Content Placeholder 2">
            <a:extLst>
              <a:ext uri="{FF2B5EF4-FFF2-40B4-BE49-F238E27FC236}">
                <a16:creationId xmlns:a16="http://schemas.microsoft.com/office/drawing/2014/main" xmlns="" id="{251E0B24-3635-CF48-B9A8-C4D2E62208FC}"/>
              </a:ext>
            </a:extLst>
          </p:cNvPr>
          <p:cNvSpPr>
            <a:spLocks noGrp="1"/>
          </p:cNvSpPr>
          <p:nvPr>
            <p:ph idx="1"/>
          </p:nvPr>
        </p:nvSpPr>
        <p:spPr/>
        <p:txBody>
          <a:bodyPr>
            <a:normAutofit fontScale="92500" lnSpcReduction="10000"/>
          </a:bodyPr>
          <a:lstStyle/>
          <a:p>
            <a:endParaRPr lang="en-US" dirty="0"/>
          </a:p>
          <a:p>
            <a:r>
              <a:rPr lang="en-US" dirty="0"/>
              <a:t>Rule 6.8: due impartiality ‘must be strictly maintained’ in constituency reports or discussions.</a:t>
            </a:r>
          </a:p>
          <a:p>
            <a:endParaRPr lang="en-US" dirty="0"/>
          </a:p>
          <a:p>
            <a:r>
              <a:rPr lang="en-US" dirty="0"/>
              <a:t>Rule 6.9: if a candidate takes part in an item about their constituency, all other candidates must be given the chance to take part. </a:t>
            </a:r>
          </a:p>
          <a:p>
            <a:pPr lvl="1"/>
            <a:r>
              <a:rPr lang="en-US" dirty="0"/>
              <a:t>…and candidates on other programmes must not be allowed to make constituency points when no other candidates have a similar opportunity (6.11).</a:t>
            </a:r>
          </a:p>
          <a:p>
            <a:endParaRPr lang="en-US" dirty="0"/>
          </a:p>
          <a:p>
            <a:r>
              <a:rPr lang="en-US" dirty="0"/>
              <a:t>Rule 6.10: any constituency report or discussion must include a list of candidates.</a:t>
            </a:r>
          </a:p>
        </p:txBody>
      </p:sp>
    </p:spTree>
    <p:extLst>
      <p:ext uri="{BB962C8B-B14F-4D97-AF65-F5344CB8AC3E}">
        <p14:creationId xmlns:p14="http://schemas.microsoft.com/office/powerpoint/2010/main" val="15142765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E44145D-9015-BD43-9CF9-DDAA0FE6275D}"/>
              </a:ext>
            </a:extLst>
          </p:cNvPr>
          <p:cNvSpPr>
            <a:spLocks noGrp="1"/>
          </p:cNvSpPr>
          <p:nvPr>
            <p:ph type="title"/>
          </p:nvPr>
        </p:nvSpPr>
        <p:spPr/>
        <p:txBody>
          <a:bodyPr/>
          <a:lstStyle/>
          <a:p>
            <a:r>
              <a:rPr lang="en-US" dirty="0"/>
              <a:t>Section 6 – on voting day</a:t>
            </a:r>
          </a:p>
        </p:txBody>
      </p:sp>
      <p:sp>
        <p:nvSpPr>
          <p:cNvPr id="3" name="Content Placeholder 2">
            <a:extLst>
              <a:ext uri="{FF2B5EF4-FFF2-40B4-BE49-F238E27FC236}">
                <a16:creationId xmlns:a16="http://schemas.microsoft.com/office/drawing/2014/main" xmlns="" id="{D1F23831-5EC0-0A48-94C2-2D037A7A7E10}"/>
              </a:ext>
            </a:extLst>
          </p:cNvPr>
          <p:cNvSpPr>
            <a:spLocks noGrp="1"/>
          </p:cNvSpPr>
          <p:nvPr>
            <p:ph idx="1"/>
          </p:nvPr>
        </p:nvSpPr>
        <p:spPr/>
        <p:txBody>
          <a:bodyPr/>
          <a:lstStyle/>
          <a:p>
            <a:endParaRPr lang="en-US" dirty="0"/>
          </a:p>
          <a:p>
            <a:r>
              <a:rPr lang="en-US" dirty="0"/>
              <a:t>Rule 6.4: ‘Discussion and analysis of election and referendum issues’ must stop when polling stations open.</a:t>
            </a:r>
          </a:p>
          <a:p>
            <a:endParaRPr lang="en-US" dirty="0"/>
          </a:p>
          <a:p>
            <a:r>
              <a:rPr lang="en-US" dirty="0"/>
              <a:t>Rule 6.5: Results of opinion polls must not be reported on polling day until polling stations close.</a:t>
            </a:r>
          </a:p>
        </p:txBody>
      </p:sp>
    </p:spTree>
    <p:extLst>
      <p:ext uri="{BB962C8B-B14F-4D97-AF65-F5344CB8AC3E}">
        <p14:creationId xmlns:p14="http://schemas.microsoft.com/office/powerpoint/2010/main" val="326622297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03074AB-CCDC-904B-A596-043A06AEDDE1}"/>
              </a:ext>
            </a:extLst>
          </p:cNvPr>
          <p:cNvSpPr>
            <a:spLocks noGrp="1"/>
          </p:cNvSpPr>
          <p:nvPr>
            <p:ph type="title"/>
          </p:nvPr>
        </p:nvSpPr>
        <p:spPr/>
        <p:txBody>
          <a:bodyPr/>
          <a:lstStyle/>
          <a:p>
            <a:r>
              <a:rPr lang="en-US" dirty="0"/>
              <a:t>Section 7 and 8 – </a:t>
            </a:r>
            <a:r>
              <a:rPr lang="en-US" i="1" dirty="0"/>
              <a:t>Fairness </a:t>
            </a:r>
            <a:r>
              <a:rPr lang="en-US" dirty="0"/>
              <a:t>and </a:t>
            </a:r>
            <a:r>
              <a:rPr lang="en-US" i="1" dirty="0"/>
              <a:t>Privacy</a:t>
            </a:r>
            <a:endParaRPr lang="en-US" dirty="0"/>
          </a:p>
        </p:txBody>
      </p:sp>
      <p:sp>
        <p:nvSpPr>
          <p:cNvPr id="3" name="Content Placeholder 2">
            <a:extLst>
              <a:ext uri="{FF2B5EF4-FFF2-40B4-BE49-F238E27FC236}">
                <a16:creationId xmlns:a16="http://schemas.microsoft.com/office/drawing/2014/main" xmlns="" id="{D9D1FA83-54F0-D14E-A1BC-BE968D7A643C}"/>
              </a:ext>
            </a:extLst>
          </p:cNvPr>
          <p:cNvSpPr>
            <a:spLocks noGrp="1"/>
          </p:cNvSpPr>
          <p:nvPr>
            <p:ph idx="1"/>
          </p:nvPr>
        </p:nvSpPr>
        <p:spPr/>
        <p:txBody>
          <a:bodyPr>
            <a:normAutofit fontScale="92500"/>
          </a:bodyPr>
          <a:lstStyle/>
          <a:p>
            <a:endParaRPr lang="en-US" dirty="0"/>
          </a:p>
          <a:p>
            <a:r>
              <a:rPr lang="en-US" dirty="0"/>
              <a:t>REMEMBER – sections 7 and 8 are the only sections of the Code aimed at protecting participants in/subjects of programmes, rather than at protecting the audience.</a:t>
            </a:r>
          </a:p>
          <a:p>
            <a:endParaRPr lang="en-US" dirty="0"/>
          </a:p>
          <a:p>
            <a:r>
              <a:rPr lang="en-US" dirty="0"/>
              <a:t>Another difference – each section contains only one rule (7.1 and 8.1).</a:t>
            </a:r>
          </a:p>
          <a:p>
            <a:endParaRPr lang="en-US" dirty="0"/>
          </a:p>
          <a:p>
            <a:r>
              <a:rPr lang="en-US" dirty="0"/>
              <a:t>The rest of each section is made up of ‘practices to be followed’ – failing to comply with these practices will </a:t>
            </a:r>
            <a:r>
              <a:rPr lang="en-US" b="1" dirty="0"/>
              <a:t>only </a:t>
            </a:r>
            <a:r>
              <a:rPr lang="en-US" dirty="0"/>
              <a:t>be a breach of the Code if it results in a breach of rule 7.1/8.1.</a:t>
            </a:r>
          </a:p>
        </p:txBody>
      </p:sp>
    </p:spTree>
    <p:extLst>
      <p:ext uri="{BB962C8B-B14F-4D97-AF65-F5344CB8AC3E}">
        <p14:creationId xmlns:p14="http://schemas.microsoft.com/office/powerpoint/2010/main" val="54856419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03074AB-CCDC-904B-A596-043A06AEDDE1}"/>
              </a:ext>
            </a:extLst>
          </p:cNvPr>
          <p:cNvSpPr>
            <a:spLocks noGrp="1"/>
          </p:cNvSpPr>
          <p:nvPr>
            <p:ph type="title"/>
          </p:nvPr>
        </p:nvSpPr>
        <p:spPr/>
        <p:txBody>
          <a:bodyPr/>
          <a:lstStyle/>
          <a:p>
            <a:r>
              <a:rPr lang="en-US" dirty="0"/>
              <a:t>Section 7 – </a:t>
            </a:r>
            <a:r>
              <a:rPr lang="en-US" i="1" dirty="0"/>
              <a:t>Fairness </a:t>
            </a:r>
            <a:endParaRPr lang="en-US" dirty="0"/>
          </a:p>
        </p:txBody>
      </p:sp>
      <p:sp>
        <p:nvSpPr>
          <p:cNvPr id="3" name="Content Placeholder 2">
            <a:extLst>
              <a:ext uri="{FF2B5EF4-FFF2-40B4-BE49-F238E27FC236}">
                <a16:creationId xmlns:a16="http://schemas.microsoft.com/office/drawing/2014/main" xmlns="" id="{D9D1FA83-54F0-D14E-A1BC-BE968D7A643C}"/>
              </a:ext>
            </a:extLst>
          </p:cNvPr>
          <p:cNvSpPr>
            <a:spLocks noGrp="1"/>
          </p:cNvSpPr>
          <p:nvPr>
            <p:ph idx="1"/>
          </p:nvPr>
        </p:nvSpPr>
        <p:spPr/>
        <p:txBody>
          <a:bodyPr>
            <a:normAutofit lnSpcReduction="10000"/>
          </a:bodyPr>
          <a:lstStyle/>
          <a:p>
            <a:endParaRPr lang="en-US" dirty="0"/>
          </a:p>
          <a:p>
            <a:r>
              <a:rPr lang="en-US" dirty="0"/>
              <a:t>Rule 7.1: ‘Broadcasters must avoid unjust or unfair treatment of individuals or </a:t>
            </a:r>
            <a:r>
              <a:rPr lang="en-US" dirty="0" err="1"/>
              <a:t>organisations</a:t>
            </a:r>
            <a:r>
              <a:rPr lang="en-US" dirty="0"/>
              <a:t> in programmes.’</a:t>
            </a:r>
          </a:p>
          <a:p>
            <a:endParaRPr lang="en-US" dirty="0"/>
          </a:p>
          <a:p>
            <a:r>
              <a:rPr lang="en-US" dirty="0"/>
              <a:t>Does </a:t>
            </a:r>
            <a:r>
              <a:rPr lang="en-US" b="1" dirty="0"/>
              <a:t>not </a:t>
            </a:r>
            <a:r>
              <a:rPr lang="en-US" dirty="0"/>
              <a:t>apply to presenters etc – only ‘when dealing with individuals or </a:t>
            </a:r>
            <a:r>
              <a:rPr lang="en-US" dirty="0" err="1"/>
              <a:t>organisations</a:t>
            </a:r>
            <a:r>
              <a:rPr lang="en-US" dirty="0"/>
              <a:t> participating in or otherwise directly affected by programmes’.</a:t>
            </a:r>
          </a:p>
          <a:p>
            <a:endParaRPr lang="en-US" dirty="0"/>
          </a:p>
          <a:p>
            <a:r>
              <a:rPr lang="en-US" dirty="0"/>
              <a:t>Practice 7.2: broadcasters ‘should normally be fair in their dealings with potential contributors’ unless exceptional justification not to be.</a:t>
            </a:r>
          </a:p>
        </p:txBody>
      </p:sp>
    </p:spTree>
    <p:extLst>
      <p:ext uri="{BB962C8B-B14F-4D97-AF65-F5344CB8AC3E}">
        <p14:creationId xmlns:p14="http://schemas.microsoft.com/office/powerpoint/2010/main" val="193381185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09A2EBA-005C-8E41-88AA-DEB159802D7D}"/>
              </a:ext>
            </a:extLst>
          </p:cNvPr>
          <p:cNvSpPr>
            <a:spLocks noGrp="1"/>
          </p:cNvSpPr>
          <p:nvPr>
            <p:ph type="title"/>
          </p:nvPr>
        </p:nvSpPr>
        <p:spPr/>
        <p:txBody>
          <a:bodyPr/>
          <a:lstStyle/>
          <a:p>
            <a:r>
              <a:rPr lang="en-US" dirty="0"/>
              <a:t>Section 7 – informed consent</a:t>
            </a:r>
          </a:p>
        </p:txBody>
      </p:sp>
      <p:sp>
        <p:nvSpPr>
          <p:cNvPr id="3" name="Content Placeholder 2">
            <a:extLst>
              <a:ext uri="{FF2B5EF4-FFF2-40B4-BE49-F238E27FC236}">
                <a16:creationId xmlns:a16="http://schemas.microsoft.com/office/drawing/2014/main" xmlns="" id="{1FD01963-8E48-FE4F-A21C-014FA6DE9BB1}"/>
              </a:ext>
            </a:extLst>
          </p:cNvPr>
          <p:cNvSpPr>
            <a:spLocks noGrp="1"/>
          </p:cNvSpPr>
          <p:nvPr>
            <p:ph idx="1"/>
          </p:nvPr>
        </p:nvSpPr>
        <p:spPr/>
        <p:txBody>
          <a:bodyPr>
            <a:normAutofit/>
          </a:bodyPr>
          <a:lstStyle/>
          <a:p>
            <a:endParaRPr lang="en-US" sz="100" dirty="0"/>
          </a:p>
          <a:p>
            <a:r>
              <a:rPr lang="en-US" dirty="0"/>
              <a:t>Practice 7.3: Contributors to programmes (unless subject is trivial or participation is minor) should be told:</a:t>
            </a:r>
          </a:p>
          <a:p>
            <a:pPr lvl="1"/>
            <a:r>
              <a:rPr lang="en-US" dirty="0"/>
              <a:t>Nature/subject of </a:t>
            </a:r>
            <a:r>
              <a:rPr lang="en-US" dirty="0" err="1"/>
              <a:t>programme</a:t>
            </a:r>
            <a:r>
              <a:rPr lang="en-US" dirty="0"/>
              <a:t> and purpose of their contribution;</a:t>
            </a:r>
          </a:p>
          <a:p>
            <a:pPr lvl="1"/>
            <a:r>
              <a:rPr lang="en-US" dirty="0"/>
              <a:t>When/where </a:t>
            </a:r>
            <a:r>
              <a:rPr lang="en-US" dirty="0" err="1"/>
              <a:t>programme</a:t>
            </a:r>
            <a:r>
              <a:rPr lang="en-US" dirty="0"/>
              <a:t> expected to be broadcast;</a:t>
            </a:r>
          </a:p>
          <a:p>
            <a:pPr lvl="1"/>
            <a:r>
              <a:rPr lang="en-US" dirty="0"/>
              <a:t>Format of contribution (eg live/edited/discussion/interview);</a:t>
            </a:r>
          </a:p>
          <a:p>
            <a:pPr lvl="1"/>
            <a:r>
              <a:rPr lang="en-US" dirty="0"/>
              <a:t>Areas of questioning and other likely contributions;</a:t>
            </a:r>
          </a:p>
          <a:p>
            <a:pPr lvl="1"/>
            <a:r>
              <a:rPr lang="en-US" dirty="0"/>
              <a:t>Any significant changes to the </a:t>
            </a:r>
            <a:r>
              <a:rPr lang="en-US" dirty="0" err="1"/>
              <a:t>programme</a:t>
            </a:r>
            <a:r>
              <a:rPr lang="en-US" dirty="0"/>
              <a:t> as it develops;</a:t>
            </a:r>
          </a:p>
          <a:p>
            <a:pPr lvl="1"/>
            <a:r>
              <a:rPr lang="en-US" dirty="0"/>
              <a:t>Whether, if given opportunity to preview </a:t>
            </a:r>
            <a:r>
              <a:rPr lang="en-US" dirty="0" err="1"/>
              <a:t>programme</a:t>
            </a:r>
            <a:r>
              <a:rPr lang="en-US" dirty="0"/>
              <a:t>, they will be able to request any changes.</a:t>
            </a:r>
          </a:p>
          <a:p>
            <a:endParaRPr lang="en-US" sz="100" dirty="0"/>
          </a:p>
          <a:p>
            <a:r>
              <a:rPr lang="en-US" dirty="0"/>
              <a:t>Exceptions may be justified in the public interest.</a:t>
            </a:r>
          </a:p>
        </p:txBody>
      </p:sp>
    </p:spTree>
    <p:extLst>
      <p:ext uri="{BB962C8B-B14F-4D97-AF65-F5344CB8AC3E}">
        <p14:creationId xmlns:p14="http://schemas.microsoft.com/office/powerpoint/2010/main" val="282441972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51D6866-A051-E147-A282-F82F3D115B60}"/>
              </a:ext>
            </a:extLst>
          </p:cNvPr>
          <p:cNvSpPr>
            <a:spLocks noGrp="1"/>
          </p:cNvSpPr>
          <p:nvPr>
            <p:ph type="title"/>
          </p:nvPr>
        </p:nvSpPr>
        <p:spPr/>
        <p:txBody>
          <a:bodyPr/>
          <a:lstStyle/>
          <a:p>
            <a:r>
              <a:rPr lang="en-US" dirty="0"/>
              <a:t>Section 7 - contributors </a:t>
            </a:r>
          </a:p>
        </p:txBody>
      </p:sp>
      <p:sp>
        <p:nvSpPr>
          <p:cNvPr id="3" name="Content Placeholder 2">
            <a:extLst>
              <a:ext uri="{FF2B5EF4-FFF2-40B4-BE49-F238E27FC236}">
                <a16:creationId xmlns:a16="http://schemas.microsoft.com/office/drawing/2014/main" xmlns="" id="{7089A093-9169-C44E-B27D-1D5BD783C951}"/>
              </a:ext>
            </a:extLst>
          </p:cNvPr>
          <p:cNvSpPr>
            <a:spLocks noGrp="1"/>
          </p:cNvSpPr>
          <p:nvPr>
            <p:ph idx="1"/>
          </p:nvPr>
        </p:nvSpPr>
        <p:spPr/>
        <p:txBody>
          <a:bodyPr/>
          <a:lstStyle/>
          <a:p>
            <a:endParaRPr lang="en-US" dirty="0"/>
          </a:p>
          <a:p>
            <a:r>
              <a:rPr lang="en-US" dirty="0"/>
              <a:t>Practice 7.6: Contributions to edited programmes should be ‘represented fairly’.</a:t>
            </a:r>
          </a:p>
          <a:p>
            <a:endParaRPr lang="en-US" dirty="0"/>
          </a:p>
          <a:p>
            <a:r>
              <a:rPr lang="en-US" dirty="0"/>
              <a:t>Practice 7.7: Guarantees given to contributors should normally be </a:t>
            </a:r>
            <a:r>
              <a:rPr lang="en-US" dirty="0" err="1"/>
              <a:t>honoured</a:t>
            </a:r>
            <a:r>
              <a:rPr lang="en-US" dirty="0"/>
              <a:t>.</a:t>
            </a:r>
          </a:p>
          <a:p>
            <a:endParaRPr lang="en-US" dirty="0"/>
          </a:p>
          <a:p>
            <a:r>
              <a:rPr lang="en-US" dirty="0"/>
              <a:t>Practice 7.8: Material should not be re-used in a way that creates unfairness (also applies to privacy infringements: 8.10).</a:t>
            </a:r>
          </a:p>
        </p:txBody>
      </p:sp>
    </p:spTree>
    <p:extLst>
      <p:ext uri="{BB962C8B-B14F-4D97-AF65-F5344CB8AC3E}">
        <p14:creationId xmlns:p14="http://schemas.microsoft.com/office/powerpoint/2010/main" val="41128630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This week</a:t>
            </a:r>
          </a:p>
        </p:txBody>
      </p:sp>
      <p:sp>
        <p:nvSpPr>
          <p:cNvPr id="3" name="Content Placeholder 2"/>
          <p:cNvSpPr>
            <a:spLocks noGrp="1"/>
          </p:cNvSpPr>
          <p:nvPr>
            <p:ph idx="1"/>
          </p:nvPr>
        </p:nvSpPr>
        <p:spPr/>
        <p:txBody>
          <a:bodyPr/>
          <a:lstStyle/>
          <a:p>
            <a:endParaRPr lang="en-GB" dirty="0"/>
          </a:p>
          <a:p>
            <a:r>
              <a:rPr lang="en-GB" dirty="0"/>
              <a:t>Remaining sections of Ofcom code.</a:t>
            </a:r>
          </a:p>
          <a:p>
            <a:endParaRPr lang="en-GB" dirty="0"/>
          </a:p>
          <a:p>
            <a:r>
              <a:rPr lang="en-GB" dirty="0"/>
              <a:t>Sections 5 and 6 – news etc.</a:t>
            </a:r>
          </a:p>
          <a:p>
            <a:endParaRPr lang="en-GB" dirty="0"/>
          </a:p>
          <a:p>
            <a:r>
              <a:rPr lang="en-GB" dirty="0"/>
              <a:t>Sections 7 and 8 – fairness and privacy.</a:t>
            </a:r>
          </a:p>
          <a:p>
            <a:endParaRPr lang="en-GB" dirty="0"/>
          </a:p>
          <a:p>
            <a:r>
              <a:rPr lang="en-GB" dirty="0"/>
              <a:t>Hopefully time for questions if needed.</a:t>
            </a:r>
          </a:p>
        </p:txBody>
      </p:sp>
    </p:spTree>
    <p:extLst>
      <p:ext uri="{BB962C8B-B14F-4D97-AF65-F5344CB8AC3E}">
        <p14:creationId xmlns:p14="http://schemas.microsoft.com/office/powerpoint/2010/main" val="357555957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985E6E9-C488-E64D-9106-D8A7448DACF3}"/>
              </a:ext>
            </a:extLst>
          </p:cNvPr>
          <p:cNvSpPr>
            <a:spLocks noGrp="1"/>
          </p:cNvSpPr>
          <p:nvPr>
            <p:ph type="title"/>
          </p:nvPr>
        </p:nvSpPr>
        <p:spPr/>
        <p:txBody>
          <a:bodyPr/>
          <a:lstStyle/>
          <a:p>
            <a:r>
              <a:rPr lang="en-US" dirty="0"/>
              <a:t>Section 7 – kids as contributors</a:t>
            </a:r>
          </a:p>
        </p:txBody>
      </p:sp>
      <p:sp>
        <p:nvSpPr>
          <p:cNvPr id="3" name="Content Placeholder 2">
            <a:extLst>
              <a:ext uri="{FF2B5EF4-FFF2-40B4-BE49-F238E27FC236}">
                <a16:creationId xmlns:a16="http://schemas.microsoft.com/office/drawing/2014/main" xmlns="" id="{C032CCA7-0245-2B42-A9B5-D2886BA6470F}"/>
              </a:ext>
            </a:extLst>
          </p:cNvPr>
          <p:cNvSpPr>
            <a:spLocks noGrp="1"/>
          </p:cNvSpPr>
          <p:nvPr>
            <p:ph idx="1"/>
          </p:nvPr>
        </p:nvSpPr>
        <p:spPr/>
        <p:txBody>
          <a:bodyPr/>
          <a:lstStyle/>
          <a:p>
            <a:endParaRPr lang="en-US" dirty="0"/>
          </a:p>
          <a:p>
            <a:r>
              <a:rPr lang="en-US" dirty="0"/>
              <a:t>Practice 7.4: For U16 contributors, consent should be obtained from parent or guardian.</a:t>
            </a:r>
          </a:p>
          <a:p>
            <a:endParaRPr lang="en-US" dirty="0"/>
          </a:p>
          <a:p>
            <a:r>
              <a:rPr lang="en-US" dirty="0"/>
              <a:t>7.4 again: U16s ‘should not be asked for views on matters likely to be beyond their capacity to answer properly’ without parental consent.</a:t>
            </a:r>
          </a:p>
          <a:p>
            <a:endParaRPr lang="en-US" dirty="0"/>
          </a:p>
          <a:p>
            <a:r>
              <a:rPr lang="en-US" dirty="0"/>
              <a:t>Practice 7.5: Above also applies to adults who are not in a position to give consent.</a:t>
            </a:r>
          </a:p>
        </p:txBody>
      </p:sp>
    </p:spTree>
    <p:extLst>
      <p:ext uri="{BB962C8B-B14F-4D97-AF65-F5344CB8AC3E}">
        <p14:creationId xmlns:p14="http://schemas.microsoft.com/office/powerpoint/2010/main" val="262792441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F901FC8-D81D-DC40-A909-159CB1ECE52F}"/>
              </a:ext>
            </a:extLst>
          </p:cNvPr>
          <p:cNvSpPr>
            <a:spLocks noGrp="1"/>
          </p:cNvSpPr>
          <p:nvPr>
            <p:ph type="title"/>
          </p:nvPr>
        </p:nvSpPr>
        <p:spPr/>
        <p:txBody>
          <a:bodyPr/>
          <a:lstStyle/>
          <a:p>
            <a:r>
              <a:rPr lang="en-US" dirty="0"/>
              <a:t>Section 7 – presentation of facts</a:t>
            </a:r>
          </a:p>
        </p:txBody>
      </p:sp>
      <p:sp>
        <p:nvSpPr>
          <p:cNvPr id="3" name="Content Placeholder 2">
            <a:extLst>
              <a:ext uri="{FF2B5EF4-FFF2-40B4-BE49-F238E27FC236}">
                <a16:creationId xmlns:a16="http://schemas.microsoft.com/office/drawing/2014/main" xmlns="" id="{12167D1D-AF2A-5849-A534-590F0FABF76F}"/>
              </a:ext>
            </a:extLst>
          </p:cNvPr>
          <p:cNvSpPr>
            <a:spLocks noGrp="1"/>
          </p:cNvSpPr>
          <p:nvPr>
            <p:ph idx="1"/>
          </p:nvPr>
        </p:nvSpPr>
        <p:spPr/>
        <p:txBody>
          <a:bodyPr/>
          <a:lstStyle/>
          <a:p>
            <a:endParaRPr lang="en-US" dirty="0"/>
          </a:p>
          <a:p>
            <a:r>
              <a:rPr lang="en-US" dirty="0"/>
              <a:t>Practice 7.9: Before broadcasting a </a:t>
            </a:r>
            <a:r>
              <a:rPr lang="en-US" dirty="0" err="1"/>
              <a:t>programme</a:t>
            </a:r>
            <a:r>
              <a:rPr lang="en-US" dirty="0"/>
              <a:t>, ensure that ‘material facts have not been presented, disregarded or omitted in a way that is unfair’.</a:t>
            </a:r>
          </a:p>
          <a:p>
            <a:endParaRPr lang="en-US" dirty="0"/>
          </a:p>
          <a:p>
            <a:r>
              <a:rPr lang="en-US" dirty="0"/>
              <a:t>7.9 again: offer ‘anyone whose omission could be unfair’ an opportunity to contribute.</a:t>
            </a:r>
          </a:p>
          <a:p>
            <a:endParaRPr lang="en-US" dirty="0"/>
          </a:p>
          <a:p>
            <a:r>
              <a:rPr lang="en-US" dirty="0"/>
              <a:t>7.10 applies to dramas etc – also shouldn’t portray facts unfairly.</a:t>
            </a:r>
          </a:p>
        </p:txBody>
      </p:sp>
    </p:spTree>
    <p:extLst>
      <p:ext uri="{BB962C8B-B14F-4D97-AF65-F5344CB8AC3E}">
        <p14:creationId xmlns:p14="http://schemas.microsoft.com/office/powerpoint/2010/main" val="247019226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19B5BB2-499B-BA4A-9379-D9B74361B662}"/>
              </a:ext>
            </a:extLst>
          </p:cNvPr>
          <p:cNvSpPr>
            <a:spLocks noGrp="1"/>
          </p:cNvSpPr>
          <p:nvPr>
            <p:ph type="title"/>
          </p:nvPr>
        </p:nvSpPr>
        <p:spPr/>
        <p:txBody>
          <a:bodyPr/>
          <a:lstStyle/>
          <a:p>
            <a:r>
              <a:rPr lang="en-US" dirty="0"/>
              <a:t>Section 7 – allegations </a:t>
            </a:r>
          </a:p>
        </p:txBody>
      </p:sp>
      <p:sp>
        <p:nvSpPr>
          <p:cNvPr id="3" name="Content Placeholder 2">
            <a:extLst>
              <a:ext uri="{FF2B5EF4-FFF2-40B4-BE49-F238E27FC236}">
                <a16:creationId xmlns:a16="http://schemas.microsoft.com/office/drawing/2014/main" xmlns="" id="{4FCC3552-6435-AE41-8DEE-2EA990C4B68E}"/>
              </a:ext>
            </a:extLst>
          </p:cNvPr>
          <p:cNvSpPr>
            <a:spLocks noGrp="1"/>
          </p:cNvSpPr>
          <p:nvPr>
            <p:ph idx="1"/>
          </p:nvPr>
        </p:nvSpPr>
        <p:spPr/>
        <p:txBody>
          <a:bodyPr>
            <a:normAutofit lnSpcReduction="10000"/>
          </a:bodyPr>
          <a:lstStyle/>
          <a:p>
            <a:endParaRPr lang="en-US" dirty="0"/>
          </a:p>
          <a:p>
            <a:r>
              <a:rPr lang="en-US" dirty="0"/>
              <a:t>Practice 7.11: if alleging ‘wrongdoing or incompetence or … other significant allegations’, should give the person/organization concerned ‘an appropriate and timely opportunity to respond’.</a:t>
            </a:r>
          </a:p>
          <a:p>
            <a:endParaRPr lang="en-US" dirty="0"/>
          </a:p>
          <a:p>
            <a:r>
              <a:rPr lang="en-US" dirty="0"/>
              <a:t>Practice 7.12: if person says ‘no comment’ or refuses to appear, broadcast should make this clear and give their explanation.</a:t>
            </a:r>
          </a:p>
          <a:p>
            <a:endParaRPr lang="en-US" dirty="0"/>
          </a:p>
          <a:p>
            <a:r>
              <a:rPr lang="en-US" dirty="0"/>
              <a:t>Practice 7.13: if representing views of someone not participating in the </a:t>
            </a:r>
            <a:r>
              <a:rPr lang="en-US" dirty="0" err="1"/>
              <a:t>programme</a:t>
            </a:r>
            <a:r>
              <a:rPr lang="en-US" dirty="0"/>
              <a:t>, must be done fairly.</a:t>
            </a:r>
          </a:p>
        </p:txBody>
      </p:sp>
    </p:spTree>
    <p:extLst>
      <p:ext uri="{BB962C8B-B14F-4D97-AF65-F5344CB8AC3E}">
        <p14:creationId xmlns:p14="http://schemas.microsoft.com/office/powerpoint/2010/main" val="44791884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135408F-9DB5-774A-9FA4-DA9AF6828014}"/>
              </a:ext>
            </a:extLst>
          </p:cNvPr>
          <p:cNvSpPr>
            <a:spLocks noGrp="1"/>
          </p:cNvSpPr>
          <p:nvPr>
            <p:ph type="title"/>
          </p:nvPr>
        </p:nvSpPr>
        <p:spPr/>
        <p:txBody>
          <a:bodyPr/>
          <a:lstStyle/>
          <a:p>
            <a:r>
              <a:rPr lang="en-US" dirty="0"/>
              <a:t>Section 8 – </a:t>
            </a:r>
            <a:r>
              <a:rPr lang="en-US" i="1" dirty="0"/>
              <a:t>Privacy </a:t>
            </a:r>
            <a:endParaRPr lang="en-US" dirty="0"/>
          </a:p>
        </p:txBody>
      </p:sp>
      <p:sp>
        <p:nvSpPr>
          <p:cNvPr id="3" name="Content Placeholder 2">
            <a:extLst>
              <a:ext uri="{FF2B5EF4-FFF2-40B4-BE49-F238E27FC236}">
                <a16:creationId xmlns:a16="http://schemas.microsoft.com/office/drawing/2014/main" xmlns="" id="{18EE9C49-57A7-D241-91D6-9C8847DA0B43}"/>
              </a:ext>
            </a:extLst>
          </p:cNvPr>
          <p:cNvSpPr>
            <a:spLocks noGrp="1"/>
          </p:cNvSpPr>
          <p:nvPr>
            <p:ph idx="1"/>
          </p:nvPr>
        </p:nvSpPr>
        <p:spPr/>
        <p:txBody>
          <a:bodyPr>
            <a:normAutofit/>
          </a:bodyPr>
          <a:lstStyle/>
          <a:p>
            <a:endParaRPr lang="en-US" dirty="0"/>
          </a:p>
          <a:p>
            <a:r>
              <a:rPr lang="en-US" dirty="0"/>
              <a:t>Rule 8.1: ‘Any infringement of privacy in programmes, or in connection with obtaining material included in programmes, must be warranted.’</a:t>
            </a:r>
          </a:p>
          <a:p>
            <a:endParaRPr lang="en-US" dirty="0"/>
          </a:p>
          <a:p>
            <a:r>
              <a:rPr lang="en-US" i="1" dirty="0"/>
              <a:t>Warranted</a:t>
            </a:r>
            <a:r>
              <a:rPr lang="en-US" dirty="0"/>
              <a:t> = most important word. Any potential breach of section 8 can be avoided if ‘warranted’.</a:t>
            </a:r>
          </a:p>
          <a:p>
            <a:endParaRPr lang="en-US" dirty="0"/>
          </a:p>
          <a:p>
            <a:r>
              <a:rPr lang="en-US" dirty="0"/>
              <a:t>Also look at ‘legitimate expectation of privacy</a:t>
            </a:r>
            <a:r>
              <a:rPr lang="en-US" dirty="0" smtClean="0"/>
              <a:t>’. </a:t>
            </a:r>
            <a:endParaRPr lang="en-US" dirty="0"/>
          </a:p>
        </p:txBody>
      </p:sp>
    </p:spTree>
    <p:extLst>
      <p:ext uri="{BB962C8B-B14F-4D97-AF65-F5344CB8AC3E}">
        <p14:creationId xmlns:p14="http://schemas.microsoft.com/office/powerpoint/2010/main" val="142676022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2063520-D7A2-3349-A9CF-D3C04F5FAB48}"/>
              </a:ext>
            </a:extLst>
          </p:cNvPr>
          <p:cNvSpPr>
            <a:spLocks noGrp="1"/>
          </p:cNvSpPr>
          <p:nvPr>
            <p:ph type="title"/>
          </p:nvPr>
        </p:nvSpPr>
        <p:spPr/>
        <p:txBody>
          <a:bodyPr/>
          <a:lstStyle/>
          <a:p>
            <a:r>
              <a:rPr lang="en-US" dirty="0"/>
              <a:t>Section 8 – meaning of ‘warranted’</a:t>
            </a:r>
          </a:p>
        </p:txBody>
      </p:sp>
      <p:sp>
        <p:nvSpPr>
          <p:cNvPr id="3" name="Content Placeholder 2">
            <a:extLst>
              <a:ext uri="{FF2B5EF4-FFF2-40B4-BE49-F238E27FC236}">
                <a16:creationId xmlns:a16="http://schemas.microsoft.com/office/drawing/2014/main" xmlns="" id="{FC85522A-8B43-3949-B074-ABE555F66482}"/>
              </a:ext>
            </a:extLst>
          </p:cNvPr>
          <p:cNvSpPr>
            <a:spLocks noGrp="1"/>
          </p:cNvSpPr>
          <p:nvPr>
            <p:ph idx="1"/>
          </p:nvPr>
        </p:nvSpPr>
        <p:spPr/>
        <p:txBody>
          <a:bodyPr>
            <a:normAutofit fontScale="92500" lnSpcReduction="10000"/>
          </a:bodyPr>
          <a:lstStyle/>
          <a:p>
            <a:endParaRPr lang="en-US" dirty="0"/>
          </a:p>
          <a:p>
            <a:r>
              <a:rPr lang="en-US" dirty="0"/>
              <a:t>Based on ‘the particular circumstances of the case’.</a:t>
            </a:r>
          </a:p>
          <a:p>
            <a:endParaRPr lang="en-US" dirty="0"/>
          </a:p>
          <a:p>
            <a:r>
              <a:rPr lang="en-US" dirty="0"/>
              <a:t>Most likely reason is that the infringement is ‘in the public interest’, which ‘outweighs the right to privacy.’</a:t>
            </a:r>
          </a:p>
          <a:p>
            <a:endParaRPr lang="en-US" dirty="0"/>
          </a:p>
          <a:p>
            <a:r>
              <a:rPr lang="en-US" dirty="0"/>
              <a:t>Examples of ‘public interest’:</a:t>
            </a:r>
          </a:p>
          <a:p>
            <a:pPr lvl="1"/>
            <a:r>
              <a:rPr lang="en-US" dirty="0"/>
              <a:t>Revealing/detecting crime;</a:t>
            </a:r>
          </a:p>
          <a:p>
            <a:pPr lvl="1"/>
            <a:r>
              <a:rPr lang="en-US" dirty="0"/>
              <a:t>Protecting public health/safety;</a:t>
            </a:r>
          </a:p>
          <a:p>
            <a:pPr lvl="1"/>
            <a:r>
              <a:rPr lang="en-US" dirty="0"/>
              <a:t>Exposing misleading claims;</a:t>
            </a:r>
          </a:p>
          <a:p>
            <a:pPr lvl="1"/>
            <a:r>
              <a:rPr lang="en-US" dirty="0"/>
              <a:t>Disclosing incompetence that affects the public.</a:t>
            </a:r>
          </a:p>
        </p:txBody>
      </p:sp>
    </p:spTree>
    <p:extLst>
      <p:ext uri="{BB962C8B-B14F-4D97-AF65-F5344CB8AC3E}">
        <p14:creationId xmlns:p14="http://schemas.microsoft.com/office/powerpoint/2010/main" val="396351358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B4DF7B1-95A2-AC46-9ECB-07E3B8796644}"/>
              </a:ext>
            </a:extLst>
          </p:cNvPr>
          <p:cNvSpPr>
            <a:spLocks noGrp="1"/>
          </p:cNvSpPr>
          <p:nvPr>
            <p:ph type="title"/>
          </p:nvPr>
        </p:nvSpPr>
        <p:spPr/>
        <p:txBody>
          <a:bodyPr/>
          <a:lstStyle/>
          <a:p>
            <a:r>
              <a:rPr lang="en-US" dirty="0"/>
              <a:t>Section 8 – consent </a:t>
            </a:r>
          </a:p>
        </p:txBody>
      </p:sp>
      <p:sp>
        <p:nvSpPr>
          <p:cNvPr id="3" name="Content Placeholder 2">
            <a:extLst>
              <a:ext uri="{FF2B5EF4-FFF2-40B4-BE49-F238E27FC236}">
                <a16:creationId xmlns:a16="http://schemas.microsoft.com/office/drawing/2014/main" xmlns="" id="{1A878314-B746-844D-96CB-E776CCD9D00E}"/>
              </a:ext>
            </a:extLst>
          </p:cNvPr>
          <p:cNvSpPr>
            <a:spLocks noGrp="1"/>
          </p:cNvSpPr>
          <p:nvPr>
            <p:ph idx="1"/>
          </p:nvPr>
        </p:nvSpPr>
        <p:spPr/>
        <p:txBody>
          <a:bodyPr>
            <a:normAutofit fontScale="92500" lnSpcReduction="10000"/>
          </a:bodyPr>
          <a:lstStyle/>
          <a:p>
            <a:endParaRPr lang="en-US" dirty="0"/>
          </a:p>
          <a:p>
            <a:r>
              <a:rPr lang="en-US" dirty="0"/>
              <a:t>Infringements of privacy in the making (8.5) or broadcast (8.6) of a </a:t>
            </a:r>
            <a:r>
              <a:rPr lang="en-US" dirty="0" err="1"/>
              <a:t>programme</a:t>
            </a:r>
            <a:r>
              <a:rPr lang="en-US" dirty="0"/>
              <a:t> should be with consent.</a:t>
            </a:r>
          </a:p>
          <a:p>
            <a:endParaRPr lang="en-US" dirty="0"/>
          </a:p>
          <a:p>
            <a:r>
              <a:rPr lang="en-US" dirty="0"/>
              <a:t>Practice 8.8: When filming at an organization, should have its permission.</a:t>
            </a:r>
          </a:p>
          <a:p>
            <a:endParaRPr lang="en-US" dirty="0"/>
          </a:p>
          <a:p>
            <a:r>
              <a:rPr lang="en-US" dirty="0"/>
              <a:t>Don’t need consent from people incidentally included.</a:t>
            </a:r>
          </a:p>
          <a:p>
            <a:endParaRPr lang="en-US" dirty="0"/>
          </a:p>
          <a:p>
            <a:r>
              <a:rPr lang="en-US" dirty="0"/>
              <a:t>BUT should normally have separate consent from individuals in sensitive situations (eg in hospitals, schools, police stations, etc).</a:t>
            </a:r>
          </a:p>
          <a:p>
            <a:endParaRPr lang="en-US" dirty="0"/>
          </a:p>
          <a:p>
            <a:endParaRPr lang="en-US" dirty="0"/>
          </a:p>
        </p:txBody>
      </p:sp>
    </p:spTree>
    <p:extLst>
      <p:ext uri="{BB962C8B-B14F-4D97-AF65-F5344CB8AC3E}">
        <p14:creationId xmlns:p14="http://schemas.microsoft.com/office/powerpoint/2010/main" val="387276797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Section 8 – obtaining information</a:t>
            </a:r>
            <a:endParaRPr lang="en-GB" dirty="0"/>
          </a:p>
        </p:txBody>
      </p:sp>
      <p:sp>
        <p:nvSpPr>
          <p:cNvPr id="3" name="Content Placeholder 2"/>
          <p:cNvSpPr>
            <a:spLocks noGrp="1"/>
          </p:cNvSpPr>
          <p:nvPr>
            <p:ph idx="1"/>
          </p:nvPr>
        </p:nvSpPr>
        <p:spPr/>
        <p:txBody>
          <a:bodyPr>
            <a:normAutofit lnSpcReduction="10000"/>
          </a:bodyPr>
          <a:lstStyle/>
          <a:p>
            <a:endParaRPr lang="en-GB" dirty="0" smtClean="0"/>
          </a:p>
          <a:p>
            <a:r>
              <a:rPr lang="en-GB" dirty="0" smtClean="0"/>
              <a:t>Practice 8.9: Means of gathering information ‘must be proportionate in all the circumstances’.</a:t>
            </a:r>
          </a:p>
          <a:p>
            <a:endParaRPr lang="en-GB" dirty="0"/>
          </a:p>
          <a:p>
            <a:r>
              <a:rPr lang="en-GB" dirty="0" smtClean="0"/>
              <a:t>Practice 8.4: Information recorded in/broadcast from a public place may still be private enough that consent should normally be obtained.</a:t>
            </a:r>
          </a:p>
          <a:p>
            <a:endParaRPr lang="en-GB" dirty="0"/>
          </a:p>
          <a:p>
            <a:r>
              <a:rPr lang="en-GB" dirty="0" smtClean="0"/>
              <a:t>Practice 8.7: If a person is being filmed in a way that infringes their privacy, and they ask for recording/broadcast to be stopped, the broadcaster should do so unless warranted.</a:t>
            </a:r>
            <a:endParaRPr lang="en-GB" dirty="0"/>
          </a:p>
        </p:txBody>
      </p:sp>
    </p:spTree>
    <p:extLst>
      <p:ext uri="{BB962C8B-B14F-4D97-AF65-F5344CB8AC3E}">
        <p14:creationId xmlns:p14="http://schemas.microsoft.com/office/powerpoint/2010/main" val="341699477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Section 8 – suffering and distress</a:t>
            </a:r>
            <a:endParaRPr lang="en-GB" dirty="0"/>
          </a:p>
        </p:txBody>
      </p:sp>
      <p:sp>
        <p:nvSpPr>
          <p:cNvPr id="3" name="Content Placeholder 2"/>
          <p:cNvSpPr>
            <a:spLocks noGrp="1"/>
          </p:cNvSpPr>
          <p:nvPr>
            <p:ph idx="1"/>
          </p:nvPr>
        </p:nvSpPr>
        <p:spPr/>
        <p:txBody>
          <a:bodyPr>
            <a:normAutofit fontScale="92500" lnSpcReduction="20000"/>
          </a:bodyPr>
          <a:lstStyle/>
          <a:p>
            <a:endParaRPr lang="en-GB" dirty="0" smtClean="0"/>
          </a:p>
          <a:p>
            <a:r>
              <a:rPr lang="en-GB" dirty="0" smtClean="0"/>
              <a:t>Practice 8.3: people caught up in newsworthy events still have a right to privacy, so that infringements must be warranted.</a:t>
            </a:r>
          </a:p>
          <a:p>
            <a:endParaRPr lang="en-GB" dirty="0"/>
          </a:p>
          <a:p>
            <a:r>
              <a:rPr lang="en-GB" dirty="0" smtClean="0"/>
              <a:t>Practice 8.16: should not ‘take or broadcast’ recordings </a:t>
            </a:r>
            <a:r>
              <a:rPr lang="en-GB" dirty="0"/>
              <a:t>of ‘people caught </a:t>
            </a:r>
            <a:r>
              <a:rPr lang="en-GB" dirty="0" smtClean="0"/>
              <a:t>up in </a:t>
            </a:r>
            <a:r>
              <a:rPr lang="en-GB" dirty="0"/>
              <a:t>emergencies, victims of accidents or those suffering a personal tragedy, </a:t>
            </a:r>
            <a:r>
              <a:rPr lang="en-GB" dirty="0" smtClean="0"/>
              <a:t>even in </a:t>
            </a:r>
            <a:r>
              <a:rPr lang="en-GB" dirty="0"/>
              <a:t>a public </a:t>
            </a:r>
            <a:r>
              <a:rPr lang="en-GB" dirty="0" smtClean="0"/>
              <a:t>place’ if doing so infringes their privacy – unless warranted or with consent.</a:t>
            </a:r>
          </a:p>
          <a:p>
            <a:endParaRPr lang="en-GB" dirty="0"/>
          </a:p>
          <a:p>
            <a:r>
              <a:rPr lang="en-GB" dirty="0" smtClean="0"/>
              <a:t>BUT – foreword to section 8 recognises that reporting on major breaking events can involve difficult decisions. Less leeway will be given to decisions made when editing a programme before broadcast.</a:t>
            </a:r>
            <a:endParaRPr lang="en-GB" dirty="0"/>
          </a:p>
        </p:txBody>
      </p:sp>
    </p:spTree>
    <p:extLst>
      <p:ext uri="{BB962C8B-B14F-4D97-AF65-F5344CB8AC3E}">
        <p14:creationId xmlns:p14="http://schemas.microsoft.com/office/powerpoint/2010/main" val="133539680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Section 8 – suffering and distress</a:t>
            </a:r>
            <a:endParaRPr lang="en-GB" dirty="0"/>
          </a:p>
        </p:txBody>
      </p:sp>
      <p:sp>
        <p:nvSpPr>
          <p:cNvPr id="3" name="Content Placeholder 2"/>
          <p:cNvSpPr>
            <a:spLocks noGrp="1"/>
          </p:cNvSpPr>
          <p:nvPr>
            <p:ph idx="1"/>
          </p:nvPr>
        </p:nvSpPr>
        <p:spPr/>
        <p:txBody>
          <a:bodyPr>
            <a:normAutofit fontScale="92500" lnSpcReduction="10000"/>
          </a:bodyPr>
          <a:lstStyle/>
          <a:p>
            <a:endParaRPr lang="en-GB" dirty="0" smtClean="0"/>
          </a:p>
          <a:p>
            <a:r>
              <a:rPr lang="en-GB" dirty="0" smtClean="0"/>
              <a:t>Practice 8.17: People in distress should not be pressured to take part in a programme.</a:t>
            </a:r>
          </a:p>
          <a:p>
            <a:endParaRPr lang="en-GB" dirty="0"/>
          </a:p>
          <a:p>
            <a:r>
              <a:rPr lang="en-GB" dirty="0" smtClean="0"/>
              <a:t>Practice 8.18: Identity of person who has died unexpectedly should not be revealed until family have been informed.</a:t>
            </a:r>
          </a:p>
          <a:p>
            <a:endParaRPr lang="en-GB" dirty="0"/>
          </a:p>
          <a:p>
            <a:r>
              <a:rPr lang="en-GB" dirty="0" smtClean="0"/>
              <a:t>Practice 8.19: When making or broadcasting programmes about past events involving trauma to individuals, broadcasters should try to reduce the distress caused to victims/relatives.</a:t>
            </a:r>
          </a:p>
          <a:p>
            <a:pPr lvl="1"/>
            <a:r>
              <a:rPr lang="en-GB" dirty="0" smtClean="0"/>
              <a:t>In particular, victims/families should be informed of plans for the programme.</a:t>
            </a:r>
            <a:endParaRPr lang="en-GB" dirty="0"/>
          </a:p>
        </p:txBody>
      </p:sp>
    </p:spTree>
    <p:extLst>
      <p:ext uri="{BB962C8B-B14F-4D97-AF65-F5344CB8AC3E}">
        <p14:creationId xmlns:p14="http://schemas.microsoft.com/office/powerpoint/2010/main" val="224568536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GB" dirty="0"/>
              <a:t>Questions</a:t>
            </a:r>
          </a:p>
        </p:txBody>
      </p:sp>
    </p:spTree>
    <p:extLst>
      <p:ext uri="{BB962C8B-B14F-4D97-AF65-F5344CB8AC3E}">
        <p14:creationId xmlns:p14="http://schemas.microsoft.com/office/powerpoint/2010/main" val="1537430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0A1B5B1-3AA2-4D4D-AA00-A8A9DD4348C1}"/>
              </a:ext>
            </a:extLst>
          </p:cNvPr>
          <p:cNvSpPr>
            <a:spLocks noGrp="1"/>
          </p:cNvSpPr>
          <p:nvPr>
            <p:ph type="title"/>
          </p:nvPr>
        </p:nvSpPr>
        <p:spPr/>
        <p:txBody>
          <a:bodyPr/>
          <a:lstStyle/>
          <a:p>
            <a:r>
              <a:rPr lang="en-US" dirty="0" err="1"/>
              <a:t>Ofcom</a:t>
            </a:r>
            <a:r>
              <a:rPr lang="en-US" dirty="0"/>
              <a:t> Broadcasting Code rules</a:t>
            </a:r>
          </a:p>
        </p:txBody>
      </p:sp>
      <p:sp>
        <p:nvSpPr>
          <p:cNvPr id="3" name="Content Placeholder 2">
            <a:extLst>
              <a:ext uri="{FF2B5EF4-FFF2-40B4-BE49-F238E27FC236}">
                <a16:creationId xmlns:a16="http://schemas.microsoft.com/office/drawing/2014/main" xmlns="" id="{87D6B18D-29E2-0D4C-84A0-EDB6E897A803}"/>
              </a:ext>
            </a:extLst>
          </p:cNvPr>
          <p:cNvSpPr>
            <a:spLocks noGrp="1"/>
          </p:cNvSpPr>
          <p:nvPr>
            <p:ph idx="1"/>
          </p:nvPr>
        </p:nvSpPr>
        <p:spPr/>
        <p:txBody>
          <a:bodyPr>
            <a:normAutofit fontScale="92500" lnSpcReduction="20000"/>
          </a:bodyPr>
          <a:lstStyle/>
          <a:p>
            <a:endParaRPr lang="en-US" dirty="0"/>
          </a:p>
          <a:p>
            <a:pPr marL="0" indent="0">
              <a:buNone/>
            </a:pPr>
            <a:r>
              <a:rPr lang="en-US" dirty="0"/>
              <a:t>Things to think about in relation to a given section/rule:</a:t>
            </a:r>
          </a:p>
          <a:p>
            <a:pPr marL="0" indent="0">
              <a:buNone/>
            </a:pPr>
            <a:endParaRPr lang="en-US" dirty="0"/>
          </a:p>
          <a:p>
            <a:pPr>
              <a:buFontTx/>
              <a:buChar char="-"/>
            </a:pPr>
            <a:r>
              <a:rPr lang="en-US" dirty="0"/>
              <a:t>Scope of application (some sections/rules only apply to certain categories of broadcast).</a:t>
            </a:r>
          </a:p>
          <a:p>
            <a:pPr>
              <a:buFontTx/>
              <a:buChar char="-"/>
            </a:pPr>
            <a:endParaRPr lang="en-US" dirty="0"/>
          </a:p>
          <a:p>
            <a:pPr>
              <a:buFontTx/>
              <a:buChar char="-"/>
            </a:pPr>
            <a:r>
              <a:rPr lang="en-US" dirty="0"/>
              <a:t>Section ‘principles’ (the overall aim of each section).</a:t>
            </a:r>
          </a:p>
          <a:p>
            <a:pPr>
              <a:buFontTx/>
              <a:buChar char="-"/>
            </a:pPr>
            <a:endParaRPr lang="en-US" dirty="0"/>
          </a:p>
          <a:p>
            <a:pPr>
              <a:buFontTx/>
              <a:buChar char="-"/>
            </a:pPr>
            <a:r>
              <a:rPr lang="en-US" dirty="0"/>
              <a:t>Content of rules (what does the rule prohibit broadcasters from doing?).</a:t>
            </a:r>
          </a:p>
          <a:p>
            <a:pPr>
              <a:buFontTx/>
              <a:buChar char="-"/>
            </a:pPr>
            <a:endParaRPr lang="en-US" dirty="0"/>
          </a:p>
          <a:p>
            <a:pPr>
              <a:buFontTx/>
              <a:buChar char="-"/>
            </a:pPr>
            <a:r>
              <a:rPr lang="en-US" dirty="0"/>
              <a:t>Exceptions (not many of the OBC rules are absolute). </a:t>
            </a:r>
          </a:p>
        </p:txBody>
      </p:sp>
    </p:spTree>
    <p:extLst>
      <p:ext uri="{BB962C8B-B14F-4D97-AF65-F5344CB8AC3E}">
        <p14:creationId xmlns:p14="http://schemas.microsoft.com/office/powerpoint/2010/main" val="35236981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4F90B70-E193-CD4A-95F5-0F54120908C8}"/>
              </a:ext>
            </a:extLst>
          </p:cNvPr>
          <p:cNvSpPr>
            <a:spLocks noGrp="1"/>
          </p:cNvSpPr>
          <p:nvPr>
            <p:ph type="title"/>
          </p:nvPr>
        </p:nvSpPr>
        <p:spPr/>
        <p:txBody>
          <a:bodyPr/>
          <a:lstStyle/>
          <a:p>
            <a:r>
              <a:rPr lang="en-US" dirty="0"/>
              <a:t>Section 5 – </a:t>
            </a:r>
            <a:r>
              <a:rPr lang="en-US" i="1" dirty="0"/>
              <a:t>Due Impartiality and Accuracy</a:t>
            </a:r>
          </a:p>
        </p:txBody>
      </p:sp>
      <p:sp>
        <p:nvSpPr>
          <p:cNvPr id="3" name="Content Placeholder 2">
            <a:extLst>
              <a:ext uri="{FF2B5EF4-FFF2-40B4-BE49-F238E27FC236}">
                <a16:creationId xmlns:a16="http://schemas.microsoft.com/office/drawing/2014/main" xmlns="" id="{BFDD60F7-2431-FD4C-9E9C-504D5F606A92}"/>
              </a:ext>
            </a:extLst>
          </p:cNvPr>
          <p:cNvSpPr>
            <a:spLocks noGrp="1"/>
          </p:cNvSpPr>
          <p:nvPr>
            <p:ph idx="1"/>
          </p:nvPr>
        </p:nvSpPr>
        <p:spPr/>
        <p:txBody>
          <a:bodyPr>
            <a:normAutofit/>
          </a:bodyPr>
          <a:lstStyle/>
          <a:p>
            <a:pPr marL="0" indent="0">
              <a:buNone/>
            </a:pPr>
            <a:endParaRPr lang="en-US" dirty="0"/>
          </a:p>
          <a:p>
            <a:pPr marL="0" indent="0">
              <a:buNone/>
            </a:pPr>
            <a:r>
              <a:rPr lang="en-US" dirty="0"/>
              <a:t>Principle: ‘To </a:t>
            </a:r>
            <a:r>
              <a:rPr lang="en-GB" dirty="0"/>
              <a:t>ensure that news, in whatever form, is reported with due accuracy and presented with due impartiality</a:t>
            </a:r>
            <a:r>
              <a:rPr lang="en-US" dirty="0"/>
              <a:t>.’</a:t>
            </a:r>
          </a:p>
          <a:p>
            <a:endParaRPr lang="en-US" dirty="0"/>
          </a:p>
          <a:p>
            <a:r>
              <a:rPr lang="en-US" dirty="0"/>
              <a:t>All ‘news’ – rules 5.1 to 5.3.</a:t>
            </a:r>
          </a:p>
          <a:p>
            <a:r>
              <a:rPr lang="en-US" dirty="0"/>
              <a:t>PLUS the ‘special impartiality requirements’ for </a:t>
            </a:r>
            <a:r>
              <a:rPr lang="en-US" i="1" dirty="0"/>
              <a:t>some </a:t>
            </a:r>
            <a:r>
              <a:rPr lang="en-US" dirty="0"/>
              <a:t>news:</a:t>
            </a:r>
          </a:p>
          <a:p>
            <a:pPr lvl="1"/>
            <a:r>
              <a:rPr lang="en-US" dirty="0"/>
              <a:t>News on ‘matters of political or industrial controversy’ or ‘current public policy’ – rules 5.4 to </a:t>
            </a:r>
            <a:r>
              <a:rPr lang="en-US" dirty="0" smtClean="0"/>
              <a:t>5.10 </a:t>
            </a:r>
            <a:r>
              <a:rPr lang="en-US" dirty="0"/>
              <a:t>and </a:t>
            </a:r>
            <a:r>
              <a:rPr lang="en-US" dirty="0" smtClean="0"/>
              <a:t>5.13.</a:t>
            </a:r>
            <a:endParaRPr lang="en-US" dirty="0"/>
          </a:p>
          <a:p>
            <a:pPr lvl="1"/>
            <a:r>
              <a:rPr lang="en-US" dirty="0"/>
              <a:t>News on ‘matters of </a:t>
            </a:r>
            <a:r>
              <a:rPr lang="en-US" b="1" dirty="0"/>
              <a:t>major </a:t>
            </a:r>
            <a:r>
              <a:rPr lang="en-US" dirty="0"/>
              <a:t>… controversy’ or ‘</a:t>
            </a:r>
            <a:r>
              <a:rPr lang="en-US" b="1" dirty="0"/>
              <a:t>major </a:t>
            </a:r>
            <a:r>
              <a:rPr lang="en-US" dirty="0"/>
              <a:t>matters relating to current public policy’ – rules </a:t>
            </a:r>
            <a:r>
              <a:rPr lang="en-US" dirty="0" smtClean="0"/>
              <a:t>5.11 </a:t>
            </a:r>
            <a:r>
              <a:rPr lang="en-US" dirty="0"/>
              <a:t>and </a:t>
            </a:r>
            <a:r>
              <a:rPr lang="en-US" dirty="0" smtClean="0"/>
              <a:t>5.12.</a:t>
            </a:r>
            <a:endParaRPr lang="en-US" dirty="0"/>
          </a:p>
        </p:txBody>
      </p:sp>
    </p:spTree>
    <p:extLst>
      <p:ext uri="{BB962C8B-B14F-4D97-AF65-F5344CB8AC3E}">
        <p14:creationId xmlns:p14="http://schemas.microsoft.com/office/powerpoint/2010/main" val="31701409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4F90B70-E193-CD4A-95F5-0F54120908C8}"/>
              </a:ext>
            </a:extLst>
          </p:cNvPr>
          <p:cNvSpPr>
            <a:spLocks noGrp="1"/>
          </p:cNvSpPr>
          <p:nvPr>
            <p:ph type="title"/>
          </p:nvPr>
        </p:nvSpPr>
        <p:spPr/>
        <p:txBody>
          <a:bodyPr/>
          <a:lstStyle/>
          <a:p>
            <a:r>
              <a:rPr lang="en-US" dirty="0"/>
              <a:t>Section 5 – due impartiality</a:t>
            </a:r>
            <a:endParaRPr lang="en-US" i="1" dirty="0"/>
          </a:p>
        </p:txBody>
      </p:sp>
      <p:sp>
        <p:nvSpPr>
          <p:cNvPr id="3" name="Content Placeholder 2">
            <a:extLst>
              <a:ext uri="{FF2B5EF4-FFF2-40B4-BE49-F238E27FC236}">
                <a16:creationId xmlns:a16="http://schemas.microsoft.com/office/drawing/2014/main" xmlns="" id="{BFDD60F7-2431-FD4C-9E9C-504D5F606A92}"/>
              </a:ext>
            </a:extLst>
          </p:cNvPr>
          <p:cNvSpPr>
            <a:spLocks noGrp="1"/>
          </p:cNvSpPr>
          <p:nvPr>
            <p:ph idx="1"/>
          </p:nvPr>
        </p:nvSpPr>
        <p:spPr/>
        <p:txBody>
          <a:bodyPr>
            <a:normAutofit/>
          </a:bodyPr>
          <a:lstStyle/>
          <a:p>
            <a:pPr marL="0" indent="0">
              <a:buNone/>
            </a:pPr>
            <a:endParaRPr lang="en-US" dirty="0"/>
          </a:p>
          <a:p>
            <a:r>
              <a:rPr lang="en-US" dirty="0"/>
              <a:t>All news ‘must be reported with due impartiality’ (5.1).</a:t>
            </a:r>
          </a:p>
          <a:p>
            <a:pPr marL="0" indent="0">
              <a:buNone/>
            </a:pPr>
            <a:endParaRPr lang="en-US" dirty="0"/>
          </a:p>
          <a:p>
            <a:r>
              <a:rPr lang="en-US" dirty="0"/>
              <a:t>Important – </a:t>
            </a:r>
            <a:r>
              <a:rPr lang="en-US" i="1" dirty="0"/>
              <a:t>due </a:t>
            </a:r>
            <a:r>
              <a:rPr lang="en-US" dirty="0"/>
              <a:t>impartiality =/= equal time or weight for each view or argument.</a:t>
            </a:r>
          </a:p>
          <a:p>
            <a:endParaRPr lang="en-US" dirty="0" smtClean="0"/>
          </a:p>
          <a:p>
            <a:r>
              <a:rPr lang="en-GB" dirty="0"/>
              <a:t>Rule 5.8: If presenters/reporters have personal interests that might affect impartiality, they must be made clear to audience.</a:t>
            </a:r>
          </a:p>
          <a:p>
            <a:endParaRPr lang="en-GB" dirty="0"/>
          </a:p>
        </p:txBody>
      </p:sp>
    </p:spTree>
    <p:extLst>
      <p:ext uri="{BB962C8B-B14F-4D97-AF65-F5344CB8AC3E}">
        <p14:creationId xmlns:p14="http://schemas.microsoft.com/office/powerpoint/2010/main" val="15941328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Section 5 – due accuracy</a:t>
            </a:r>
          </a:p>
        </p:txBody>
      </p:sp>
      <p:sp>
        <p:nvSpPr>
          <p:cNvPr id="3" name="Content Placeholder 2"/>
          <p:cNvSpPr>
            <a:spLocks noGrp="1"/>
          </p:cNvSpPr>
          <p:nvPr>
            <p:ph idx="1"/>
          </p:nvPr>
        </p:nvSpPr>
        <p:spPr/>
        <p:txBody>
          <a:bodyPr/>
          <a:lstStyle/>
          <a:p>
            <a:endParaRPr lang="en-GB" dirty="0"/>
          </a:p>
          <a:p>
            <a:r>
              <a:rPr lang="en-GB" dirty="0"/>
              <a:t>All news must be reported with ‘due accuracy’ (5.1).</a:t>
            </a:r>
          </a:p>
          <a:p>
            <a:endParaRPr lang="en-GB" dirty="0"/>
          </a:p>
          <a:p>
            <a:r>
              <a:rPr lang="en-GB" dirty="0"/>
              <a:t>Again, </a:t>
            </a:r>
            <a:r>
              <a:rPr lang="en-GB" i="1" dirty="0"/>
              <a:t>due </a:t>
            </a:r>
            <a:r>
              <a:rPr lang="en-GB" dirty="0"/>
              <a:t>accuracy means adequate/appropriate to the subject and nature of the programme.</a:t>
            </a:r>
          </a:p>
          <a:p>
            <a:endParaRPr lang="en-GB" dirty="0"/>
          </a:p>
          <a:p>
            <a:r>
              <a:rPr lang="en-GB" dirty="0"/>
              <a:t>Rule 5.2 – ‘significant mistakes in news should normally be acknowledged and corrected on air quickly’. Corrections of mistakes in past programmes should be ‘appropriately scheduled’.</a:t>
            </a:r>
          </a:p>
        </p:txBody>
      </p:sp>
    </p:spTree>
    <p:extLst>
      <p:ext uri="{BB962C8B-B14F-4D97-AF65-F5344CB8AC3E}">
        <p14:creationId xmlns:p14="http://schemas.microsoft.com/office/powerpoint/2010/main" val="2535860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Section 5 – special impartiality requirements</a:t>
            </a:r>
          </a:p>
        </p:txBody>
      </p:sp>
      <p:sp>
        <p:nvSpPr>
          <p:cNvPr id="3" name="Content Placeholder 2"/>
          <p:cNvSpPr>
            <a:spLocks noGrp="1"/>
          </p:cNvSpPr>
          <p:nvPr>
            <p:ph idx="1"/>
          </p:nvPr>
        </p:nvSpPr>
        <p:spPr/>
        <p:txBody>
          <a:bodyPr>
            <a:normAutofit fontScale="92500" lnSpcReduction="10000"/>
          </a:bodyPr>
          <a:lstStyle/>
          <a:p>
            <a:endParaRPr lang="en-GB" dirty="0"/>
          </a:p>
          <a:p>
            <a:r>
              <a:rPr lang="en-GB" dirty="0"/>
              <a:t>Apply to news on ‘</a:t>
            </a:r>
            <a:r>
              <a:rPr lang="en-US" dirty="0"/>
              <a:t>matters of political or industrial controversy’ (ie ‘issues on which politician</a:t>
            </a:r>
            <a:r>
              <a:rPr lang="en-GB" dirty="0"/>
              <a:t>s, industry and/or the media are in debate’)</a:t>
            </a:r>
            <a:r>
              <a:rPr lang="en-US" dirty="0"/>
              <a:t> or ‘current public policy’. </a:t>
            </a:r>
          </a:p>
          <a:p>
            <a:endParaRPr lang="en-US" dirty="0"/>
          </a:p>
          <a:p>
            <a:r>
              <a:rPr lang="en-US" dirty="0"/>
              <a:t>Rule 5.5: ‘Due impartiality’ on these subjects required ‘within a </a:t>
            </a:r>
            <a:r>
              <a:rPr lang="en-US" dirty="0" err="1"/>
              <a:t>programme</a:t>
            </a:r>
            <a:r>
              <a:rPr lang="en-US" dirty="0"/>
              <a:t> or over a series of </a:t>
            </a:r>
            <a:r>
              <a:rPr lang="en-US" dirty="0" err="1"/>
              <a:t>programmes’</a:t>
            </a:r>
            <a:r>
              <a:rPr lang="en-US" dirty="0"/>
              <a:t> on the same subject that are ‘editorially linked’ (series should be made clear to audience: 5.6).</a:t>
            </a:r>
          </a:p>
          <a:p>
            <a:endParaRPr lang="en-US" dirty="0"/>
          </a:p>
          <a:p>
            <a:r>
              <a:rPr lang="en-US" dirty="0"/>
              <a:t>Rule 5.13: Views of particular people/groups must not be given ‘undue prominence’ </a:t>
            </a:r>
            <a:r>
              <a:rPr lang="en-US" i="1" dirty="0"/>
              <a:t>in all programmes overall</a:t>
            </a:r>
            <a:r>
              <a:rPr lang="en-US" dirty="0"/>
              <a:t>.</a:t>
            </a:r>
          </a:p>
          <a:p>
            <a:endParaRPr lang="en-US" dirty="0"/>
          </a:p>
        </p:txBody>
      </p:sp>
    </p:spTree>
    <p:extLst>
      <p:ext uri="{BB962C8B-B14F-4D97-AF65-F5344CB8AC3E}">
        <p14:creationId xmlns:p14="http://schemas.microsoft.com/office/powerpoint/2010/main" val="957001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Section 5 – special impartiality requirements</a:t>
            </a:r>
          </a:p>
        </p:txBody>
      </p:sp>
      <p:sp>
        <p:nvSpPr>
          <p:cNvPr id="3" name="Content Placeholder 2"/>
          <p:cNvSpPr>
            <a:spLocks noGrp="1"/>
          </p:cNvSpPr>
          <p:nvPr>
            <p:ph idx="1"/>
          </p:nvPr>
        </p:nvSpPr>
        <p:spPr/>
        <p:txBody>
          <a:bodyPr>
            <a:normAutofit lnSpcReduction="10000"/>
          </a:bodyPr>
          <a:lstStyle/>
          <a:p>
            <a:endParaRPr lang="en-GB" dirty="0"/>
          </a:p>
          <a:p>
            <a:r>
              <a:rPr lang="en-GB" dirty="0"/>
              <a:t>Rule 5.4: Opinions and views of the </a:t>
            </a:r>
            <a:r>
              <a:rPr lang="en-US" b="1" dirty="0"/>
              <a:t>broadcaster</a:t>
            </a:r>
            <a:r>
              <a:rPr lang="en-US" dirty="0"/>
              <a:t> must be excluded.</a:t>
            </a:r>
            <a:endParaRPr lang="en-GB" dirty="0"/>
          </a:p>
          <a:p>
            <a:endParaRPr lang="en-GB" dirty="0"/>
          </a:p>
          <a:p>
            <a:r>
              <a:rPr lang="en-GB" dirty="0"/>
              <a:t>Rule 5.9: News presenters and reporters in news programmes </a:t>
            </a:r>
            <a:r>
              <a:rPr lang="en-GB" b="1" dirty="0"/>
              <a:t>may</a:t>
            </a:r>
            <a:r>
              <a:rPr lang="en-GB" dirty="0"/>
              <a:t> </a:t>
            </a:r>
            <a:r>
              <a:rPr lang="en-GB" b="1" dirty="0"/>
              <a:t>not </a:t>
            </a:r>
            <a:r>
              <a:rPr lang="en-GB" dirty="0"/>
              <a:t>express their own opinions.</a:t>
            </a:r>
          </a:p>
          <a:p>
            <a:endParaRPr lang="en-GB" dirty="0"/>
          </a:p>
          <a:p>
            <a:r>
              <a:rPr lang="en-GB" dirty="0"/>
              <a:t>5.9 again: Other presenters etc </a:t>
            </a:r>
            <a:r>
              <a:rPr lang="en-GB" b="1" dirty="0"/>
              <a:t>may </a:t>
            </a:r>
            <a:r>
              <a:rPr lang="en-GB" dirty="0"/>
              <a:t>express their own opinions, if:</a:t>
            </a:r>
          </a:p>
          <a:p>
            <a:pPr lvl="1"/>
            <a:r>
              <a:rPr lang="en-GB" dirty="0"/>
              <a:t>Alternative views are ‘adequately represented’;</a:t>
            </a:r>
          </a:p>
          <a:p>
            <a:pPr lvl="1"/>
            <a:r>
              <a:rPr lang="en-GB" dirty="0"/>
              <a:t>Regular appearances aren’t used to promote views ‘in a way that compromises the requirement for due impartiality’.</a:t>
            </a:r>
          </a:p>
        </p:txBody>
      </p:sp>
    </p:spTree>
    <p:extLst>
      <p:ext uri="{BB962C8B-B14F-4D97-AF65-F5344CB8AC3E}">
        <p14:creationId xmlns:p14="http://schemas.microsoft.com/office/powerpoint/2010/main" val="6177178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Section 5 – special impartiality requirements</a:t>
            </a:r>
          </a:p>
        </p:txBody>
      </p:sp>
      <p:sp>
        <p:nvSpPr>
          <p:cNvPr id="3" name="Content Placeholder 2"/>
          <p:cNvSpPr>
            <a:spLocks noGrp="1"/>
          </p:cNvSpPr>
          <p:nvPr>
            <p:ph idx="1"/>
          </p:nvPr>
        </p:nvSpPr>
        <p:spPr/>
        <p:txBody>
          <a:bodyPr>
            <a:normAutofit/>
          </a:bodyPr>
          <a:lstStyle/>
          <a:p>
            <a:endParaRPr lang="en-US" dirty="0" smtClean="0"/>
          </a:p>
          <a:p>
            <a:r>
              <a:rPr lang="en-US" dirty="0" smtClean="0"/>
              <a:t>Rule </a:t>
            </a:r>
            <a:r>
              <a:rPr lang="en-US" dirty="0"/>
              <a:t>5.3 – politicians should not be used to report news without exceptional editorial justification.</a:t>
            </a:r>
          </a:p>
          <a:p>
            <a:endParaRPr lang="en-GB" dirty="0"/>
          </a:p>
          <a:p>
            <a:r>
              <a:rPr lang="en-US" dirty="0" smtClean="0"/>
              <a:t>Rule </a:t>
            </a:r>
            <a:r>
              <a:rPr lang="en-US" dirty="0"/>
              <a:t>5.7: ‘Views and facts must not be misrepresented.’ </a:t>
            </a:r>
          </a:p>
          <a:p>
            <a:endParaRPr lang="en-US" dirty="0"/>
          </a:p>
          <a:p>
            <a:r>
              <a:rPr lang="en-US" dirty="0"/>
              <a:t>5.7 again: Views must be given ‘due weight over appropriate timeframes.’</a:t>
            </a:r>
          </a:p>
        </p:txBody>
      </p:sp>
    </p:spTree>
    <p:extLst>
      <p:ext uri="{BB962C8B-B14F-4D97-AF65-F5344CB8AC3E}">
        <p14:creationId xmlns:p14="http://schemas.microsoft.com/office/powerpoint/2010/main" val="418083005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2288</TotalTime>
  <Words>2614</Words>
  <Application>Microsoft Office PowerPoint</Application>
  <PresentationFormat>Widescreen</PresentationFormat>
  <Paragraphs>255</Paragraphs>
  <Slides>29</Slides>
  <Notes>29</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29</vt:i4>
      </vt:variant>
    </vt:vector>
  </HeadingPairs>
  <TitlesOfParts>
    <vt:vector size="33" baseType="lpstr">
      <vt:lpstr>Arial</vt:lpstr>
      <vt:lpstr>Calibri</vt:lpstr>
      <vt:lpstr>Calibri Light</vt:lpstr>
      <vt:lpstr>Office Theme</vt:lpstr>
      <vt:lpstr>NCTJ Broadcast Regulation</vt:lpstr>
      <vt:lpstr>This week</vt:lpstr>
      <vt:lpstr>Ofcom Broadcasting Code rules</vt:lpstr>
      <vt:lpstr>Section 5 – Due Impartiality and Accuracy</vt:lpstr>
      <vt:lpstr>Section 5 – due impartiality</vt:lpstr>
      <vt:lpstr>Section 5 – due accuracy</vt:lpstr>
      <vt:lpstr>Section 5 – special impartiality requirements</vt:lpstr>
      <vt:lpstr>Section 5 – special impartiality requirements</vt:lpstr>
      <vt:lpstr>Section 5 – special impartiality requirements</vt:lpstr>
      <vt:lpstr>Section 5 – matters of major controversy</vt:lpstr>
      <vt:lpstr>Section 6 – Elections and Referendums</vt:lpstr>
      <vt:lpstr>Section 6 – during election period</vt:lpstr>
      <vt:lpstr>Section 6 – during election period</vt:lpstr>
      <vt:lpstr>Section 6 – constituency coverage</vt:lpstr>
      <vt:lpstr>Section 6 – on voting day</vt:lpstr>
      <vt:lpstr>Section 7 and 8 – Fairness and Privacy</vt:lpstr>
      <vt:lpstr>Section 7 – Fairness </vt:lpstr>
      <vt:lpstr>Section 7 – informed consent</vt:lpstr>
      <vt:lpstr>Section 7 - contributors </vt:lpstr>
      <vt:lpstr>Section 7 – kids as contributors</vt:lpstr>
      <vt:lpstr>Section 7 – presentation of facts</vt:lpstr>
      <vt:lpstr>Section 7 – allegations </vt:lpstr>
      <vt:lpstr>Section 8 – Privacy </vt:lpstr>
      <vt:lpstr>Section 8 – meaning of ‘warranted’</vt:lpstr>
      <vt:lpstr>Section 8 – consent </vt:lpstr>
      <vt:lpstr>Section 8 – obtaining information</vt:lpstr>
      <vt:lpstr>Section 8 – suffering and distress</vt:lpstr>
      <vt:lpstr>Section 8 – suffering and distress</vt:lpstr>
      <vt:lpstr>Questions</vt:lpstr>
    </vt:vector>
  </TitlesOfParts>
  <Company>University of Kent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NCTJ Broadcast Regulation</dc:title>
  <dc:creator>D.Acheson</dc:creator>
  <cp:lastModifiedBy>D.Acheson</cp:lastModifiedBy>
  <cp:revision>95</cp:revision>
  <cp:lastPrinted>2018-11-22T17:09:12Z</cp:lastPrinted>
  <dcterms:created xsi:type="dcterms:W3CDTF">2017-03-09T14:54:49Z</dcterms:created>
  <dcterms:modified xsi:type="dcterms:W3CDTF">2018-11-30T14:56:27Z</dcterms:modified>
</cp:coreProperties>
</file>